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400" r:id="rId3"/>
    <p:sldId id="402" r:id="rId4"/>
    <p:sldId id="572" r:id="rId5"/>
    <p:sldId id="571" r:id="rId6"/>
    <p:sldId id="416" r:id="rId7"/>
    <p:sldId id="404" r:id="rId8"/>
    <p:sldId id="403" r:id="rId9"/>
    <p:sldId id="405" r:id="rId10"/>
    <p:sldId id="407" r:id="rId11"/>
    <p:sldId id="408" r:id="rId12"/>
    <p:sldId id="409" r:id="rId13"/>
    <p:sldId id="406" r:id="rId14"/>
    <p:sldId id="410" r:id="rId15"/>
    <p:sldId id="411" r:id="rId16"/>
    <p:sldId id="412" r:id="rId17"/>
    <p:sldId id="41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440"/>
    <a:srgbClr val="00C201"/>
    <a:srgbClr val="2D5FD0"/>
    <a:srgbClr val="3063D5"/>
    <a:srgbClr val="DDD203"/>
    <a:srgbClr val="00F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4"/>
    <p:restoredTop sz="91245"/>
  </p:normalViewPr>
  <p:slideViewPr>
    <p:cSldViewPr snapToGrid="0" snapToObjects="1">
      <p:cViewPr varScale="1">
        <p:scale>
          <a:sx n="129" d="100"/>
          <a:sy n="129" d="100"/>
        </p:scale>
        <p:origin x="19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26" Type="http://schemas.openxmlformats.org/officeDocument/2006/relationships/image" Target="../media/image38.emf"/><Relationship Id="rId39" Type="http://schemas.openxmlformats.org/officeDocument/2006/relationships/image" Target="../media/image51.emf"/><Relationship Id="rId21" Type="http://schemas.openxmlformats.org/officeDocument/2006/relationships/image" Target="../media/image33.emf"/><Relationship Id="rId34" Type="http://schemas.openxmlformats.org/officeDocument/2006/relationships/image" Target="../media/image46.emf"/><Relationship Id="rId42" Type="http://schemas.openxmlformats.org/officeDocument/2006/relationships/image" Target="../media/image54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29" Type="http://schemas.openxmlformats.org/officeDocument/2006/relationships/image" Target="../media/image41.emf"/><Relationship Id="rId41" Type="http://schemas.openxmlformats.org/officeDocument/2006/relationships/image" Target="../media/image53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24" Type="http://schemas.openxmlformats.org/officeDocument/2006/relationships/image" Target="../media/image36.emf"/><Relationship Id="rId32" Type="http://schemas.openxmlformats.org/officeDocument/2006/relationships/image" Target="../media/image44.emf"/><Relationship Id="rId37" Type="http://schemas.openxmlformats.org/officeDocument/2006/relationships/image" Target="../media/image49.emf"/><Relationship Id="rId40" Type="http://schemas.openxmlformats.org/officeDocument/2006/relationships/image" Target="../media/image52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28" Type="http://schemas.openxmlformats.org/officeDocument/2006/relationships/image" Target="../media/image40.emf"/><Relationship Id="rId36" Type="http://schemas.openxmlformats.org/officeDocument/2006/relationships/image" Target="../media/image48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31" Type="http://schemas.openxmlformats.org/officeDocument/2006/relationships/image" Target="../media/image43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Relationship Id="rId27" Type="http://schemas.openxmlformats.org/officeDocument/2006/relationships/image" Target="../media/image39.emf"/><Relationship Id="rId30" Type="http://schemas.openxmlformats.org/officeDocument/2006/relationships/image" Target="../media/image42.emf"/><Relationship Id="rId35" Type="http://schemas.openxmlformats.org/officeDocument/2006/relationships/image" Target="../media/image47.emf"/><Relationship Id="rId43" Type="http://schemas.openxmlformats.org/officeDocument/2006/relationships/image" Target="../media/image55.emf"/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5" Type="http://schemas.openxmlformats.org/officeDocument/2006/relationships/image" Target="../media/image37.emf"/><Relationship Id="rId33" Type="http://schemas.openxmlformats.org/officeDocument/2006/relationships/image" Target="../media/image45.emf"/><Relationship Id="rId38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10" Type="http://schemas.openxmlformats.org/officeDocument/2006/relationships/image" Target="../media/image72.emf"/><Relationship Id="rId4" Type="http://schemas.openxmlformats.org/officeDocument/2006/relationships/image" Target="../media/image66.emf"/><Relationship Id="rId9" Type="http://schemas.openxmlformats.org/officeDocument/2006/relationships/image" Target="../media/image7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DEA3-5ADD-1946-B2F9-982EF2A509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1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2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0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ple Chancery" panose="03020702040506060504" pitchFamily="66" charset="-79"/>
                <a:cs typeface="Apple Chancery" panose="03020702040506060504" pitchFamily="66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latin typeface="Apple Chancery" panose="03020702040506060504" pitchFamily="66" charset="-79"/>
          <a:ea typeface="+mj-ea"/>
          <a:cs typeface="Apple Chancery" panose="03020702040506060504" pitchFamily="66" charset="-79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oleObject" Target="../embeddings/oleObject66.bin"/><Relationship Id="rId18" Type="http://schemas.openxmlformats.org/officeDocument/2006/relationships/oleObject" Target="../embeddings/oleObject68.bin"/><Relationship Id="rId3" Type="http://schemas.openxmlformats.org/officeDocument/2006/relationships/oleObject" Target="../embeddings/oleObject61.bin"/><Relationship Id="rId21" Type="http://schemas.openxmlformats.org/officeDocument/2006/relationships/image" Target="../media/image71.emf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7.emf"/><Relationship Id="rId17" Type="http://schemas.openxmlformats.org/officeDocument/2006/relationships/image" Target="../media/image69.emf"/><Relationship Id="rId25" Type="http://schemas.openxmlformats.org/officeDocument/2006/relationships/image" Target="../media/image72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4.emf"/><Relationship Id="rId11" Type="http://schemas.openxmlformats.org/officeDocument/2006/relationships/oleObject" Target="../embeddings/oleObject65.bin"/><Relationship Id="rId24" Type="http://schemas.openxmlformats.org/officeDocument/2006/relationships/oleObject" Target="../embeddings/oleObject72.bin"/><Relationship Id="rId5" Type="http://schemas.openxmlformats.org/officeDocument/2006/relationships/oleObject" Target="../embeddings/oleObject62.bin"/><Relationship Id="rId15" Type="http://schemas.openxmlformats.org/officeDocument/2006/relationships/image" Target="../media/image35.png"/><Relationship Id="rId23" Type="http://schemas.openxmlformats.org/officeDocument/2006/relationships/oleObject" Target="../embeddings/oleObject71.bin"/><Relationship Id="rId10" Type="http://schemas.openxmlformats.org/officeDocument/2006/relationships/image" Target="../media/image66.emf"/><Relationship Id="rId19" Type="http://schemas.openxmlformats.org/officeDocument/2006/relationships/image" Target="../media/image70.e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8.emf"/><Relationship Id="rId22" Type="http://schemas.openxmlformats.org/officeDocument/2006/relationships/oleObject" Target="../embeddings/oleObject7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emf"/><Relationship Id="rId21" Type="http://schemas.openxmlformats.org/officeDocument/2006/relationships/oleObject" Target="../embeddings/oleObject21.bin"/><Relationship Id="rId42" Type="http://schemas.openxmlformats.org/officeDocument/2006/relationships/image" Target="../media/image32.emf"/><Relationship Id="rId47" Type="http://schemas.openxmlformats.org/officeDocument/2006/relationships/oleObject" Target="../embeddings/oleObject34.bin"/><Relationship Id="rId63" Type="http://schemas.openxmlformats.org/officeDocument/2006/relationships/oleObject" Target="../embeddings/oleObject42.bin"/><Relationship Id="rId68" Type="http://schemas.openxmlformats.org/officeDocument/2006/relationships/image" Target="../media/image45.emf"/><Relationship Id="rId84" Type="http://schemas.openxmlformats.org/officeDocument/2006/relationships/image" Target="../media/image53.emf"/><Relationship Id="rId16" Type="http://schemas.openxmlformats.org/officeDocument/2006/relationships/image" Target="../media/image19.emf"/><Relationship Id="rId11" Type="http://schemas.openxmlformats.org/officeDocument/2006/relationships/oleObject" Target="../embeddings/oleObject16.bin"/><Relationship Id="rId32" Type="http://schemas.openxmlformats.org/officeDocument/2006/relationships/image" Target="../media/image27.emf"/><Relationship Id="rId37" Type="http://schemas.openxmlformats.org/officeDocument/2006/relationships/oleObject" Target="../embeddings/oleObject29.bin"/><Relationship Id="rId53" Type="http://schemas.openxmlformats.org/officeDocument/2006/relationships/oleObject" Target="../embeddings/oleObject37.bin"/><Relationship Id="rId58" Type="http://schemas.openxmlformats.org/officeDocument/2006/relationships/image" Target="../media/image40.emf"/><Relationship Id="rId74" Type="http://schemas.openxmlformats.org/officeDocument/2006/relationships/image" Target="../media/image48.emf"/><Relationship Id="rId79" Type="http://schemas.openxmlformats.org/officeDocument/2006/relationships/oleObject" Target="../embeddings/oleObject50.bin"/><Relationship Id="rId5" Type="http://schemas.openxmlformats.org/officeDocument/2006/relationships/oleObject" Target="../embeddings/oleObject13.bin"/><Relationship Id="rId19" Type="http://schemas.openxmlformats.org/officeDocument/2006/relationships/oleObject" Target="../embeddings/oleObject20.bin"/><Relationship Id="rId14" Type="http://schemas.openxmlformats.org/officeDocument/2006/relationships/image" Target="../media/image18.emf"/><Relationship Id="rId22" Type="http://schemas.openxmlformats.org/officeDocument/2006/relationships/image" Target="../media/image22.e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26.emf"/><Relationship Id="rId35" Type="http://schemas.openxmlformats.org/officeDocument/2006/relationships/oleObject" Target="../embeddings/oleObject28.bin"/><Relationship Id="rId43" Type="http://schemas.openxmlformats.org/officeDocument/2006/relationships/oleObject" Target="../embeddings/oleObject32.bin"/><Relationship Id="rId48" Type="http://schemas.openxmlformats.org/officeDocument/2006/relationships/image" Target="../media/image35.emf"/><Relationship Id="rId56" Type="http://schemas.openxmlformats.org/officeDocument/2006/relationships/image" Target="../media/image39.emf"/><Relationship Id="rId64" Type="http://schemas.openxmlformats.org/officeDocument/2006/relationships/image" Target="../media/image43.emf"/><Relationship Id="rId69" Type="http://schemas.openxmlformats.org/officeDocument/2006/relationships/oleObject" Target="../embeddings/oleObject45.bin"/><Relationship Id="rId77" Type="http://schemas.openxmlformats.org/officeDocument/2006/relationships/oleObject" Target="../embeddings/oleObject49.bin"/><Relationship Id="rId8" Type="http://schemas.openxmlformats.org/officeDocument/2006/relationships/image" Target="../media/image15.emf"/><Relationship Id="rId51" Type="http://schemas.openxmlformats.org/officeDocument/2006/relationships/oleObject" Target="../embeddings/oleObject36.bin"/><Relationship Id="rId72" Type="http://schemas.openxmlformats.org/officeDocument/2006/relationships/image" Target="../media/image47.emf"/><Relationship Id="rId80" Type="http://schemas.openxmlformats.org/officeDocument/2006/relationships/image" Target="../media/image51.emf"/><Relationship Id="rId85" Type="http://schemas.openxmlformats.org/officeDocument/2006/relationships/oleObject" Target="../embeddings/oleObject53.bin"/><Relationship Id="rId3" Type="http://schemas.openxmlformats.org/officeDocument/2006/relationships/oleObject" Target="../embeddings/oleObject12.bin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7.bin"/><Relationship Id="rId38" Type="http://schemas.openxmlformats.org/officeDocument/2006/relationships/image" Target="../media/image30.emf"/><Relationship Id="rId46" Type="http://schemas.openxmlformats.org/officeDocument/2006/relationships/image" Target="../media/image34.emf"/><Relationship Id="rId59" Type="http://schemas.openxmlformats.org/officeDocument/2006/relationships/oleObject" Target="../embeddings/oleObject40.bin"/><Relationship Id="rId67" Type="http://schemas.openxmlformats.org/officeDocument/2006/relationships/oleObject" Target="../embeddings/oleObject44.bin"/><Relationship Id="rId20" Type="http://schemas.openxmlformats.org/officeDocument/2006/relationships/image" Target="../media/image21.emf"/><Relationship Id="rId41" Type="http://schemas.openxmlformats.org/officeDocument/2006/relationships/oleObject" Target="../embeddings/oleObject31.bin"/><Relationship Id="rId54" Type="http://schemas.openxmlformats.org/officeDocument/2006/relationships/image" Target="../media/image38.emf"/><Relationship Id="rId62" Type="http://schemas.openxmlformats.org/officeDocument/2006/relationships/image" Target="../media/image42.emf"/><Relationship Id="rId70" Type="http://schemas.openxmlformats.org/officeDocument/2006/relationships/image" Target="../media/image46.emf"/><Relationship Id="rId75" Type="http://schemas.openxmlformats.org/officeDocument/2006/relationships/oleObject" Target="../embeddings/oleObject48.bin"/><Relationship Id="rId83" Type="http://schemas.openxmlformats.org/officeDocument/2006/relationships/oleObject" Target="../embeddings/oleObject52.bin"/><Relationship Id="rId88" Type="http://schemas.openxmlformats.org/officeDocument/2006/relationships/image" Target="../media/image55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25.emf"/><Relationship Id="rId36" Type="http://schemas.openxmlformats.org/officeDocument/2006/relationships/image" Target="../media/image29.emf"/><Relationship Id="rId49" Type="http://schemas.openxmlformats.org/officeDocument/2006/relationships/oleObject" Target="../embeddings/oleObject35.bin"/><Relationship Id="rId57" Type="http://schemas.openxmlformats.org/officeDocument/2006/relationships/oleObject" Target="../embeddings/oleObject39.bin"/><Relationship Id="rId10" Type="http://schemas.openxmlformats.org/officeDocument/2006/relationships/image" Target="../media/image16.emf"/><Relationship Id="rId31" Type="http://schemas.openxmlformats.org/officeDocument/2006/relationships/oleObject" Target="../embeddings/oleObject26.bin"/><Relationship Id="rId44" Type="http://schemas.openxmlformats.org/officeDocument/2006/relationships/image" Target="../media/image33.emf"/><Relationship Id="rId52" Type="http://schemas.openxmlformats.org/officeDocument/2006/relationships/image" Target="../media/image37.emf"/><Relationship Id="rId60" Type="http://schemas.openxmlformats.org/officeDocument/2006/relationships/image" Target="../media/image41.emf"/><Relationship Id="rId65" Type="http://schemas.openxmlformats.org/officeDocument/2006/relationships/oleObject" Target="../embeddings/oleObject43.bin"/><Relationship Id="rId73" Type="http://schemas.openxmlformats.org/officeDocument/2006/relationships/oleObject" Target="../embeddings/oleObject47.bin"/><Relationship Id="rId78" Type="http://schemas.openxmlformats.org/officeDocument/2006/relationships/image" Target="../media/image50.emf"/><Relationship Id="rId81" Type="http://schemas.openxmlformats.org/officeDocument/2006/relationships/oleObject" Target="../embeddings/oleObject51.bin"/><Relationship Id="rId86" Type="http://schemas.openxmlformats.org/officeDocument/2006/relationships/image" Target="../media/image54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5.bin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0.emf"/><Relationship Id="rId39" Type="http://schemas.openxmlformats.org/officeDocument/2006/relationships/oleObject" Target="../embeddings/oleObject30.bin"/><Relationship Id="rId34" Type="http://schemas.openxmlformats.org/officeDocument/2006/relationships/image" Target="../media/image28.emf"/><Relationship Id="rId50" Type="http://schemas.openxmlformats.org/officeDocument/2006/relationships/image" Target="../media/image36.emf"/><Relationship Id="rId55" Type="http://schemas.openxmlformats.org/officeDocument/2006/relationships/oleObject" Target="../embeddings/oleObject38.bin"/><Relationship Id="rId76" Type="http://schemas.openxmlformats.org/officeDocument/2006/relationships/image" Target="../media/image49.emf"/><Relationship Id="rId7" Type="http://schemas.openxmlformats.org/officeDocument/2006/relationships/oleObject" Target="../embeddings/oleObject14.bin"/><Relationship Id="rId71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29" Type="http://schemas.openxmlformats.org/officeDocument/2006/relationships/oleObject" Target="../embeddings/oleObject25.bin"/><Relationship Id="rId24" Type="http://schemas.openxmlformats.org/officeDocument/2006/relationships/image" Target="../media/image23.emf"/><Relationship Id="rId40" Type="http://schemas.openxmlformats.org/officeDocument/2006/relationships/image" Target="../media/image31.emf"/><Relationship Id="rId45" Type="http://schemas.openxmlformats.org/officeDocument/2006/relationships/oleObject" Target="../embeddings/oleObject33.bin"/><Relationship Id="rId66" Type="http://schemas.openxmlformats.org/officeDocument/2006/relationships/image" Target="../media/image44.emf"/><Relationship Id="rId87" Type="http://schemas.openxmlformats.org/officeDocument/2006/relationships/oleObject" Target="../embeddings/oleObject54.bin"/><Relationship Id="rId61" Type="http://schemas.openxmlformats.org/officeDocument/2006/relationships/oleObject" Target="../embeddings/oleObject41.bin"/><Relationship Id="rId82" Type="http://schemas.openxmlformats.org/officeDocument/2006/relationships/image" Target="../media/image5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e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12.png"/><Relationship Id="rId4" Type="http://schemas.openxmlformats.org/officeDocument/2006/relationships/image" Target="../media/image56.emf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630"/>
            <a:ext cx="8229600" cy="896776"/>
          </a:xfrm>
        </p:spPr>
        <p:txBody>
          <a:bodyPr/>
          <a:lstStyle/>
          <a:p>
            <a:r>
              <a:rPr lang="en-US" dirty="0"/>
              <a:t>General announcements</a:t>
            </a:r>
          </a:p>
        </p:txBody>
      </p:sp>
      <p:sp>
        <p:nvSpPr>
          <p:cNvPr id="3" name="TextBox 38">
            <a:extLst>
              <a:ext uri="{FF2B5EF4-FFF2-40B4-BE49-F238E27FC236}">
                <a16:creationId xmlns:a16="http://schemas.microsoft.com/office/drawing/2014/main" id="{5FB17A7B-DFFA-9140-8104-EDA52A71E16B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</a:t>
            </a:r>
          </a:p>
        </p:txBody>
      </p:sp>
    </p:spTree>
    <p:extLst>
      <p:ext uri="{BB962C8B-B14F-4D97-AF65-F5344CB8AC3E}">
        <p14:creationId xmlns:p14="http://schemas.microsoft.com/office/powerpoint/2010/main" val="68673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3286"/>
          </a:xfrm>
        </p:spPr>
        <p:txBody>
          <a:bodyPr/>
          <a:lstStyle/>
          <a:p>
            <a:r>
              <a:rPr lang="en-US" dirty="0"/>
              <a:t>More with the phase shift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096664"/>
            <a:ext cx="8734961" cy="96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Same problem </a:t>
            </a:r>
            <a:r>
              <a:rPr lang="en-US" sz="2000" dirty="0"/>
              <a:t>as previous slide except this time you are told that </a:t>
            </a:r>
            <a:r>
              <a:rPr lang="en-US" sz="2000" dirty="0">
                <a:solidFill>
                  <a:srgbClr val="FF0000"/>
                </a:solidFill>
              </a:rPr>
              <a:t>at t = 0</a:t>
            </a:r>
            <a:r>
              <a:rPr lang="en-US" sz="2000" dirty="0"/>
              <a:t>, the </a:t>
            </a:r>
            <a:r>
              <a:rPr lang="en-US" sz="2000" dirty="0">
                <a:solidFill>
                  <a:srgbClr val="3063D5"/>
                </a:solidFill>
              </a:rPr>
              <a:t>mass</a:t>
            </a:r>
            <a:r>
              <a:rPr lang="en-US" sz="2000" dirty="0"/>
              <a:t> is </a:t>
            </a:r>
            <a:r>
              <a:rPr lang="en-US" sz="2000" dirty="0">
                <a:solidFill>
                  <a:srgbClr val="FF0000"/>
                </a:solidFill>
              </a:rPr>
              <a:t>at ¾ A </a:t>
            </a:r>
            <a:r>
              <a:rPr lang="en-US" sz="2000" dirty="0"/>
              <a:t>moving </a:t>
            </a:r>
            <a:r>
              <a:rPr lang="en-US" sz="2000" dirty="0">
                <a:solidFill>
                  <a:srgbClr val="FF0000"/>
                </a:solidFill>
              </a:rPr>
              <a:t>away from </a:t>
            </a:r>
            <a:r>
              <a:rPr lang="en-US" sz="2000" dirty="0"/>
              <a:t>equilibrium. </a:t>
            </a:r>
            <a:r>
              <a:rPr lang="en-US" sz="2000" dirty="0">
                <a:solidFill>
                  <a:srgbClr val="3063D5"/>
                </a:solidFill>
              </a:rPr>
              <a:t>What is the equation of motion</a:t>
            </a:r>
            <a:r>
              <a:rPr lang="en-US" sz="2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5504" y="2004458"/>
                <a:ext cx="819069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ea typeface="Palatino Linotype" charset="0"/>
                    <a:cs typeface="Apple Chancery" panose="03020702040506060504" pitchFamily="66" charset="-79"/>
                  </a:rPr>
                  <a:t>We still know </a:t>
                </a:r>
                <a:r>
                  <a:rPr lang="en-US" sz="2000" dirty="0"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amplitude</a:t>
                </a:r>
                <a:r>
                  <a:rPr lang="en-US" sz="2000" dirty="0"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angular frequency</a:t>
                </a:r>
                <a:r>
                  <a:rPr lang="en-US" sz="2000" dirty="0"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, so we can write</a:t>
                </a:r>
                <a:r>
                  <a:rPr lang="en-US" sz="2000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:   			              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=3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sin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⁡(1.58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                      x(t = 0) = ¾A = 0.75(3) = 2.25 m, so we can write:  </a:t>
                </a:r>
                <a:r>
                  <a:rPr lang="en-US" sz="2000" dirty="0">
                    <a:solidFill>
                      <a:srgbClr val="2D5FD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2D5FD0"/>
                        </a:solidFill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  <m:r>
                      <a:rPr lang="en-US" sz="2000" b="0" i="1" smtClean="0">
                        <a:solidFill>
                          <a:srgbClr val="2D5FD0"/>
                        </a:solidFill>
                        <a:latin typeface="Cambria Math" charset="0"/>
                      </a:rPr>
                      <m:t>2.25=3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2D5FD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2D5FD0"/>
                            </a:solidFill>
                            <a:latin typeface="Cambria Math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2D5F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2D5FD0"/>
                                </a:solidFill>
                                <a:latin typeface="Cambria Math" charset="0"/>
                              </a:rPr>
                              <m:t>1.58(0)+</m:t>
                            </m:r>
                            <m:r>
                              <a:rPr lang="en-US" sz="2000" b="0" i="1" smtClean="0">
                                <a:solidFill>
                                  <a:srgbClr val="2D5FD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en-US" sz="2000" b="0" dirty="0">
                  <a:solidFill>
                    <a:srgbClr val="2D5FD0"/>
                  </a:solidFill>
                  <a:latin typeface="Times New Roman" panose="02020603050405020304" pitchFamily="18" charset="0"/>
                  <a:ea typeface="Cambria Math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Cambria Math" charset="0"/>
                    <a:cs typeface="Times New Roman" panose="02020603050405020304" pitchFamily="18" charset="0"/>
                  </a:rPr>
                  <a:t>			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0.75=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2D5FD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sz="2000" b="0" dirty="0">
                  <a:solidFill>
                    <a:srgbClr val="2D5FD0"/>
                  </a:solidFill>
                  <a:latin typeface="Times New Roman" panose="02020603050405020304" pitchFamily="18" charset="0"/>
                  <a:ea typeface="Cambria Math" charset="0"/>
                  <a:cs typeface="Times New Roman" panose="02020603050405020304" pitchFamily="18" charset="0"/>
                </a:endParaRPr>
              </a:p>
              <a:p>
                <a:r>
                  <a:rPr lang="en-US" sz="2000" b="0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Cambria Math" charset="0"/>
                    <a:cs typeface="Times New Roman" panose="02020603050405020304" pitchFamily="18" charset="0"/>
                  </a:rPr>
                  <a:t>			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US" sz="2000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2D5FD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𝑠𝑖𝑛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rgbClr val="2D5FD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.75</m:t>
                        </m:r>
                      </m:e>
                    </m:d>
                    <m:r>
                      <a:rPr lang="en-US" sz="2000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 .848 </m:t>
                    </m:r>
                    <m:r>
                      <a:rPr lang="en-US" sz="2000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𝑟𝑎𝑑</m:t>
                    </m:r>
                  </m:oMath>
                </a14:m>
                <a:endPara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ea typeface="Palatino Linotype" charset="0"/>
                    <a:cs typeface="Apple Chancery" panose="03020702040506060504" pitchFamily="66" charset="-79"/>
                  </a:rPr>
                  <a:t>What does </a:t>
                </a:r>
                <a:r>
                  <a:rPr lang="en-US" sz="2000" dirty="0"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this mean?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04" y="2004458"/>
                <a:ext cx="8190696" cy="2862322"/>
              </a:xfrm>
              <a:prstGeom prst="rect">
                <a:avLst/>
              </a:prstGeom>
              <a:blipFill>
                <a:blip r:embed="rId2"/>
                <a:stretch>
                  <a:fillRect l="-618" t="-1322" b="-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765029" y="4722476"/>
            <a:ext cx="4437113" cy="1611313"/>
            <a:chOff x="4475660" y="4572001"/>
            <a:chExt cx="4437113" cy="1611313"/>
          </a:xfrm>
        </p:grpSpPr>
        <p:pic>
          <p:nvPicPr>
            <p:cNvPr id="5" name="Picture 53" descr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973" y="4589464"/>
              <a:ext cx="4114800" cy="1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54"/>
            <p:cNvSpPr>
              <a:spLocks noChangeShapeType="1"/>
            </p:cNvSpPr>
            <p:nvPr/>
          </p:nvSpPr>
          <p:spPr bwMode="auto">
            <a:xfrm>
              <a:off x="4797973" y="5410201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5"/>
            <p:cNvSpPr>
              <a:spLocks noChangeShapeType="1"/>
            </p:cNvSpPr>
            <p:nvPr/>
          </p:nvSpPr>
          <p:spPr bwMode="auto">
            <a:xfrm>
              <a:off x="4797973" y="4572001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366235" y="5232500"/>
                  <a:ext cx="54653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  <m:r>
                          <a:rPr lang="en-US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6235" y="5232500"/>
                  <a:ext cx="54653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4543973" y="4630463"/>
              <a:ext cx="357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75660" y="5791853"/>
              <a:ext cx="485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-A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797973" y="4813740"/>
              <a:ext cx="60434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5071582" y="5106105"/>
            <a:ext cx="262753" cy="0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59921" y="4964870"/>
            <a:ext cx="530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Palatino Linotype" charset="0"/>
                <a:ea typeface="Palatino Linotype" charset="0"/>
                <a:cs typeface="Palatino Linotype" charset="0"/>
              </a:rPr>
              <a:t>¾ 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8915" y="4878557"/>
            <a:ext cx="3579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We want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solidFill>
                  <a:srgbClr val="2D5FD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shift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our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 = 0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axis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0.848 rad to the right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 so that the initial </a:t>
            </a:r>
            <a:r>
              <a:rPr lang="en-US" sz="2000" dirty="0">
                <a:solidFill>
                  <a:srgbClr val="2D5FD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x value at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D5FD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 = 0 will be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(3/4)A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meters.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87342" y="5382975"/>
            <a:ext cx="246993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9587" y="4722476"/>
            <a:ext cx="1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477F3C-5366-E74B-B4B1-25DFF97DA87C}"/>
              </a:ext>
            </a:extLst>
          </p:cNvPr>
          <p:cNvSpPr txBox="1"/>
          <p:nvPr/>
        </p:nvSpPr>
        <p:spPr>
          <a:xfrm>
            <a:off x="775504" y="2737261"/>
            <a:ext cx="805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Plugging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information we know into our equation (i.e., what’s happening at t = 0):</a:t>
            </a:r>
          </a:p>
        </p:txBody>
      </p:sp>
      <p:sp>
        <p:nvSpPr>
          <p:cNvPr id="19" name="TextBox 38">
            <a:extLst>
              <a:ext uri="{FF2B5EF4-FFF2-40B4-BE49-F238E27FC236}">
                <a16:creationId xmlns:a16="http://schemas.microsoft.com/office/drawing/2014/main" id="{E46496F3-03FC-5044-B58E-1A2F58EF2593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9.)</a:t>
            </a:r>
          </a:p>
        </p:txBody>
      </p:sp>
    </p:spTree>
    <p:extLst>
      <p:ext uri="{BB962C8B-B14F-4D97-AF65-F5344CB8AC3E}">
        <p14:creationId xmlns:p14="http://schemas.microsoft.com/office/powerpoint/2010/main" val="17980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313"/>
            <a:ext cx="8229600" cy="824243"/>
          </a:xfrm>
        </p:spPr>
        <p:txBody>
          <a:bodyPr/>
          <a:lstStyle/>
          <a:p>
            <a:r>
              <a:rPr lang="en-US" dirty="0"/>
              <a:t>Another one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855111"/>
            <a:ext cx="8229600" cy="491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What if </a:t>
            </a:r>
            <a:r>
              <a:rPr lang="en-US" sz="2000" dirty="0"/>
              <a:t>at </a:t>
            </a:r>
            <a:r>
              <a:rPr lang="en-US" sz="2000" dirty="0">
                <a:solidFill>
                  <a:srgbClr val="3063D5"/>
                </a:solidFill>
              </a:rPr>
              <a:t>t = 0 </a:t>
            </a:r>
            <a:r>
              <a:rPr lang="en-US" sz="2000" dirty="0"/>
              <a:t>the mass is at </a:t>
            </a:r>
            <a:r>
              <a:rPr lang="en-US" sz="2000" dirty="0">
                <a:solidFill>
                  <a:srgbClr val="FF0000"/>
                </a:solidFill>
              </a:rPr>
              <a:t>¾ 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3063D5"/>
                </a:solidFill>
              </a:rPr>
              <a:t>moving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towards</a:t>
            </a:r>
            <a:r>
              <a:rPr lang="en-US" sz="2000" dirty="0"/>
              <a:t> equilibrium?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63766"/>
            <a:ext cx="8345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The math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will end up </a:t>
            </a:r>
            <a:r>
              <a:rPr 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being the same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 as you’re </a:t>
            </a:r>
            <a:r>
              <a:rPr 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still setting x = ¾ A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on the left-hand side. However, you can’t just blithely put +0.848 rad for your phase shift!  How so?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43BB1B-A37E-684F-9588-0362DA0D56B9}"/>
              </a:ext>
            </a:extLst>
          </p:cNvPr>
          <p:cNvGrpSpPr/>
          <p:nvPr/>
        </p:nvGrpSpPr>
        <p:grpSpPr>
          <a:xfrm>
            <a:off x="4572000" y="3611724"/>
            <a:ext cx="4542221" cy="1611313"/>
            <a:chOff x="4572000" y="3611724"/>
            <a:chExt cx="4542221" cy="1611313"/>
          </a:xfrm>
        </p:grpSpPr>
        <p:pic>
          <p:nvPicPr>
            <p:cNvPr id="6" name="Picture 53" descr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421" y="3629187"/>
              <a:ext cx="4114800" cy="1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54"/>
            <p:cNvSpPr>
              <a:spLocks noChangeShapeType="1"/>
            </p:cNvSpPr>
            <p:nvPr/>
          </p:nvSpPr>
          <p:spPr bwMode="auto">
            <a:xfrm>
              <a:off x="4999421" y="4449924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5"/>
            <p:cNvSpPr>
              <a:spLocks noChangeShapeType="1"/>
            </p:cNvSpPr>
            <p:nvPr/>
          </p:nvSpPr>
          <p:spPr bwMode="auto">
            <a:xfrm>
              <a:off x="4999421" y="3611724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567683" y="4272223"/>
                  <a:ext cx="54653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  <m:r>
                          <a:rPr lang="en-US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7683" y="4272223"/>
                  <a:ext cx="546538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4745421" y="3670186"/>
              <a:ext cx="357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7108" y="4831576"/>
              <a:ext cx="485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-A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999421" y="3853463"/>
              <a:ext cx="60434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983661" y="3995353"/>
              <a:ext cx="987966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572000" y="3854118"/>
              <a:ext cx="530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¾ 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E5D7AB-1350-3E46-B5E6-3BE0728210E3}"/>
              </a:ext>
            </a:extLst>
          </p:cNvPr>
          <p:cNvGrpSpPr/>
          <p:nvPr/>
        </p:nvGrpSpPr>
        <p:grpSpPr>
          <a:xfrm>
            <a:off x="4999421" y="3611724"/>
            <a:ext cx="648747" cy="1609661"/>
            <a:chOff x="4999421" y="3611724"/>
            <a:chExt cx="648747" cy="160966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999421" y="4272223"/>
              <a:ext cx="648746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51666" y="3611724"/>
              <a:ext cx="1" cy="1600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648167" y="3621185"/>
              <a:ext cx="1" cy="1600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8429" y="3383587"/>
                <a:ext cx="4159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ea typeface="Palatino Linotype" charset="0"/>
                    <a:cs typeface="Apple Chancery" panose="03020702040506060504" pitchFamily="66" charset="-79"/>
                  </a:rPr>
                  <a:t>From the sketch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, we see </a:t>
                </a:r>
                <a:r>
                  <a:rPr lang="en-US" sz="2000" dirty="0">
                    <a:solidFill>
                      <a:srgbClr val="3063D5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we want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dirty="0">
                    <a:solidFill>
                      <a:srgbClr val="3063D5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bigger phase shift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3063D5"/>
                            </a:solidFill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3063D5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solidFill>
                              <a:srgbClr val="3063D5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3063D5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). </a:t>
                </a:r>
                <a:endParaRPr lang="en-US" sz="20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29" y="3383587"/>
                <a:ext cx="4159200" cy="707886"/>
              </a:xfrm>
              <a:prstGeom prst="rect">
                <a:avLst/>
              </a:prstGeom>
              <a:blipFill>
                <a:blip r:embed="rId4"/>
                <a:stretch>
                  <a:fillRect l="-1524" t="-7018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E22039-F269-904D-803B-F183672392EB}"/>
                  </a:ext>
                </a:extLst>
              </p:cNvPr>
              <p:cNvSpPr txBox="1"/>
              <p:nvPr/>
            </p:nvSpPr>
            <p:spPr>
              <a:xfrm>
                <a:off x="458429" y="5466560"/>
                <a:ext cx="4159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3063D5"/>
                    </a:solidFill>
                    <a:latin typeface="Apple Chancery" panose="03020702040506060504" pitchFamily="66" charset="-79"/>
                    <a:ea typeface="Palatino Linotype" charset="0"/>
                    <a:cs typeface="Apple Chancery" panose="03020702040506060504" pitchFamily="66" charset="-79"/>
                  </a:rPr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sin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⁡(1.58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+2.29)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Palatino Linotype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E22039-F269-904D-803B-F18367239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29" y="5466560"/>
                <a:ext cx="4159200" cy="707886"/>
              </a:xfrm>
              <a:prstGeom prst="rect">
                <a:avLst/>
              </a:prstGeom>
              <a:blipFill>
                <a:blip r:embed="rId5"/>
                <a:stretch>
                  <a:fillRect l="-1524" t="-5263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5639633-EDA0-C348-9656-BAE4B78649A3}"/>
              </a:ext>
            </a:extLst>
          </p:cNvPr>
          <p:cNvSpPr txBox="1"/>
          <p:nvPr/>
        </p:nvSpPr>
        <p:spPr>
          <a:xfrm>
            <a:off x="629176" y="2334408"/>
            <a:ext cx="8389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Looking at </a:t>
            </a:r>
            <a:r>
              <a:rPr 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 graph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 there are </a:t>
            </a:r>
            <a:r>
              <a:rPr lang="en-US" sz="2000" u="sng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two</a:t>
            </a:r>
            <a:r>
              <a:rPr 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locations per cycle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where the mass is at ¾ A </a:t>
            </a:r>
            <a:r>
              <a:rPr lang="mr-IN" sz="2000" dirty="0">
                <a:latin typeface="Times New Roman" panose="02020603050405020304" pitchFamily="18" charset="0"/>
                <a:ea typeface="Palatino Linotype" charset="0"/>
                <a:cs typeface="Palatino Linotype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one moving away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from and </a:t>
            </a:r>
            <a:r>
              <a:rPr 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one moving towards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equilibrium. We want the second one </a:t>
            </a:r>
            <a:r>
              <a:rPr lang="mr-IN" sz="2000" dirty="0">
                <a:latin typeface="Times New Roman" panose="02020603050405020304" pitchFamily="18" charset="0"/>
                <a:ea typeface="Palatino Linotype" charset="0"/>
                <a:cs typeface="Palatino Linotype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so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 sketch comes in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really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handy here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E5EFFC-EE80-134E-84BB-BF52041522BC}"/>
                  </a:ext>
                </a:extLst>
              </p:cNvPr>
              <p:cNvSpPr txBox="1"/>
              <p:nvPr/>
            </p:nvSpPr>
            <p:spPr>
              <a:xfrm>
                <a:off x="140549" y="5041355"/>
                <a:ext cx="4159200" cy="52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3063D5"/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rgbClr val="3063D5"/>
                                  </a:solidFill>
                                  <a:latin typeface="Cambria Math" panose="02040503050406030204" pitchFamily="18" charset="0"/>
                                  <a:ea typeface="Palatino Linotype" charset="0"/>
                                  <a:cs typeface="Palatino Linotype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solidFill>
                                    <a:srgbClr val="3063D5"/>
                                  </a:solidFill>
                                  <a:latin typeface="Cambria Math" charset="0"/>
                                  <a:ea typeface="Palatino Linotype" charset="0"/>
                                  <a:cs typeface="Palatino Linotype" charset="0"/>
                                </a:rPr>
                                <m:t>             </m:t>
                              </m:r>
                              <m:r>
                                <a:rPr lang="en-US" sz="2000" b="0" i="1" smtClean="0">
                                  <a:solidFill>
                                    <a:srgbClr val="3063D5"/>
                                  </a:solidFill>
                                  <a:latin typeface="Cambria Math" panose="02040503050406030204" pitchFamily="18" charset="0"/>
                                  <a:ea typeface="Palatino Linotype" charset="0"/>
                                  <a:cs typeface="Palatino Linotype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3063D5"/>
                                  </a:solidFill>
                                  <a:latin typeface="Cambria Math" panose="02040503050406030204" pitchFamily="18" charset="0"/>
                                  <a:ea typeface="Palatino Linotype" charset="0"/>
                                  <a:cs typeface="Palatino Linotype" charset="0"/>
                                </a:rPr>
                                <m:t>                      </m:t>
                              </m:r>
                              <m:r>
                                <a:rPr lang="en-US" sz="2000" b="0" i="1" smtClean="0">
                                  <a:solidFill>
                                    <a:srgbClr val="3063D5"/>
                                  </a:solidFill>
                                  <a:latin typeface="Cambria Math" charset="0"/>
                                  <a:ea typeface="Palatino Linotype" charset="0"/>
                                  <a:cs typeface="Palatino Linotype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3063D5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</m:eqArr>
                        </m:e>
                        <m:sub>
                          <m:r>
                            <a:rPr lang="en-US" sz="2000" i="1">
                              <a:solidFill>
                                <a:srgbClr val="3063D5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3063D5"/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3063D5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rgbClr val="3063D5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−0.848=2.29.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E5EFFC-EE80-134E-84BB-BF5204152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49" y="5041355"/>
                <a:ext cx="4159200" cy="524503"/>
              </a:xfrm>
              <a:prstGeom prst="rect">
                <a:avLst/>
              </a:prstGeom>
              <a:blipFill>
                <a:blip r:embed="rId6"/>
                <a:stretch>
                  <a:fillRect t="-32558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3A8DF6-B7DB-3D42-877E-F69C16F847EF}"/>
                  </a:ext>
                </a:extLst>
              </p:cNvPr>
              <p:cNvSpPr txBox="1"/>
              <p:nvPr/>
            </p:nvSpPr>
            <p:spPr>
              <a:xfrm>
                <a:off x="458432" y="4124989"/>
                <a:ext cx="41592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ea typeface="Palatino Linotype" charset="0"/>
                    <a:cs typeface="Apple Chancery" panose="03020702040506060504" pitchFamily="66" charset="-79"/>
                  </a:rPr>
                  <a:t>As </a:t>
                </a:r>
                <a:r>
                  <a:rPr lang="en-US" sz="2000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half a cycle is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radians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, and a sine wave is symmetrical,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to be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so</a:t>
                </a:r>
                <a:endParaRPr lang="en-US" sz="20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3A8DF6-B7DB-3D42-877E-F69C16F84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32" y="4124989"/>
                <a:ext cx="4159200" cy="1015663"/>
              </a:xfrm>
              <a:prstGeom prst="rect">
                <a:avLst/>
              </a:prstGeom>
              <a:blipFill>
                <a:blip r:embed="rId7"/>
                <a:stretch>
                  <a:fillRect l="-1524" t="-3704" r="-1220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38">
            <a:extLst>
              <a:ext uri="{FF2B5EF4-FFF2-40B4-BE49-F238E27FC236}">
                <a16:creationId xmlns:a16="http://schemas.microsoft.com/office/drawing/2014/main" id="{C5D1A186-D139-A844-8CEF-D90A31CFC0F9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10.)</a:t>
            </a:r>
          </a:p>
        </p:txBody>
      </p:sp>
    </p:spTree>
    <p:extLst>
      <p:ext uri="{BB962C8B-B14F-4D97-AF65-F5344CB8AC3E}">
        <p14:creationId xmlns:p14="http://schemas.microsoft.com/office/powerpoint/2010/main" val="30432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19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lastly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30" y="1266804"/>
            <a:ext cx="8427966" cy="456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What if </a:t>
            </a:r>
            <a:r>
              <a:rPr lang="en-US" dirty="0"/>
              <a:t>it’s at </a:t>
            </a:r>
            <a:r>
              <a:rPr lang="mr-IN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¾A</a:t>
            </a:r>
            <a:r>
              <a:rPr lang="en-US" dirty="0"/>
              <a:t> and </a:t>
            </a:r>
            <a:r>
              <a:rPr lang="en-US" dirty="0">
                <a:solidFill>
                  <a:srgbClr val="3063D5"/>
                </a:solidFill>
              </a:rPr>
              <a:t>moving</a:t>
            </a:r>
            <a:r>
              <a:rPr lang="en-US" dirty="0">
                <a:solidFill>
                  <a:srgbClr val="FF0000"/>
                </a:solidFill>
              </a:rPr>
              <a:t> away from </a:t>
            </a:r>
            <a:r>
              <a:rPr lang="en-US" dirty="0"/>
              <a:t>equilibrium at t = 0?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2119" y="1784735"/>
                <a:ext cx="811976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ea typeface="Palatino Linotype" charset="0"/>
                    <a:cs typeface="Apple Chancery" panose="03020702040506060504" pitchFamily="66" charset="-79"/>
                  </a:rPr>
                  <a:t>Same general procedure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set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that </a:t>
                </a:r>
                <a:r>
                  <a:rPr lang="en-US" sz="2000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amplitude equal to the x at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t = 0 and solve the equation for the phase shift. You’ll get a negative phase shift, and sketching it out will show that we want not the -0.848 rad directly from the calculator but, instead, the bigger shift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Palatino Linotype" charset="0"/>
                        <a:cs typeface="Palatino Linotype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+0.848)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or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ea typeface="Palatino Linotype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+0.848).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Palatino Linotype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19" y="1784735"/>
                <a:ext cx="8119762" cy="1323439"/>
              </a:xfrm>
              <a:prstGeom prst="rect">
                <a:avLst/>
              </a:prstGeom>
              <a:blipFill>
                <a:blip r:embed="rId2"/>
                <a:stretch>
                  <a:fillRect l="-781" t="-3810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43068" y="5401217"/>
            <a:ext cx="878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Moral of the story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: </a:t>
            </a:r>
            <a:r>
              <a:rPr lang="en-US" sz="2000" b="1" u="sng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sketch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the wave and </a:t>
            </a:r>
            <a:r>
              <a:rPr lang="en-US" sz="2000" b="1" u="sng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think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about what your calculator is giving you, then decide what to do about the phase shift.</a:t>
            </a:r>
          </a:p>
          <a:p>
            <a:endParaRPr lang="en-US" sz="1600" dirty="0">
              <a:solidFill>
                <a:srgbClr val="7030A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0E44EC-7B87-A747-B948-AE614C041C83}"/>
              </a:ext>
            </a:extLst>
          </p:cNvPr>
          <p:cNvGrpSpPr/>
          <p:nvPr/>
        </p:nvGrpSpPr>
        <p:grpSpPr>
          <a:xfrm>
            <a:off x="203200" y="3308938"/>
            <a:ext cx="8825053" cy="1660025"/>
            <a:chOff x="203200" y="3308938"/>
            <a:chExt cx="8825053" cy="1660025"/>
          </a:xfrm>
        </p:grpSpPr>
        <p:grpSp>
          <p:nvGrpSpPr>
            <p:cNvPr id="5" name="Group 4"/>
            <p:cNvGrpSpPr/>
            <p:nvPr/>
          </p:nvGrpSpPr>
          <p:grpSpPr>
            <a:xfrm>
              <a:off x="203200" y="3322953"/>
              <a:ext cx="4368800" cy="1593850"/>
              <a:chOff x="4543973" y="4589464"/>
              <a:chExt cx="4368800" cy="1593850"/>
            </a:xfrm>
          </p:grpSpPr>
          <p:pic>
            <p:nvPicPr>
              <p:cNvPr id="6" name="Picture 53" descr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3973" y="4589464"/>
                <a:ext cx="4114800" cy="159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Line 54"/>
              <p:cNvSpPr>
                <a:spLocks noChangeShapeType="1"/>
              </p:cNvSpPr>
              <p:nvPr/>
            </p:nvSpPr>
            <p:spPr bwMode="auto">
              <a:xfrm>
                <a:off x="4797973" y="5410201"/>
                <a:ext cx="3657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8366235" y="5232500"/>
                    <a:ext cx="54653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lang="en-US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6235" y="5232500"/>
                    <a:ext cx="54653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" name="Straight Connector 12"/>
            <p:cNvCxnSpPr/>
            <p:nvPr/>
          </p:nvCxnSpPr>
          <p:spPr>
            <a:xfrm>
              <a:off x="1254239" y="4576704"/>
              <a:ext cx="987966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42578" y="4435469"/>
              <a:ext cx="7059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rgbClr val="7030A0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-¾ </a:t>
              </a:r>
              <a:r>
                <a:rPr lang="en-US" sz="1400" dirty="0">
                  <a:solidFill>
                    <a:srgbClr val="7030A0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A</a:t>
              </a:r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>
              <a:off x="2247460" y="3308938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flipH="1">
              <a:off x="1566917" y="3952588"/>
              <a:ext cx="693683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64024" y="3331694"/>
              <a:ext cx="1" cy="1600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629C6EF-8BAF-9A45-A278-9679772F3D7A}"/>
                </a:ext>
              </a:extLst>
            </p:cNvPr>
            <p:cNvGrpSpPr/>
            <p:nvPr/>
          </p:nvGrpSpPr>
          <p:grpSpPr>
            <a:xfrm>
              <a:off x="4659453" y="3346765"/>
              <a:ext cx="4368800" cy="1593850"/>
              <a:chOff x="4543973" y="4589464"/>
              <a:chExt cx="4368800" cy="1593850"/>
            </a:xfrm>
          </p:grpSpPr>
          <p:pic>
            <p:nvPicPr>
              <p:cNvPr id="20" name="Picture 53" descr="Picture 1">
                <a:extLst>
                  <a:ext uri="{FF2B5EF4-FFF2-40B4-BE49-F238E27FC236}">
                    <a16:creationId xmlns:a16="http://schemas.microsoft.com/office/drawing/2014/main" id="{B96A937C-68CB-014F-9B51-BC02E0C8CF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3973" y="4589464"/>
                <a:ext cx="4114800" cy="159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Line 54">
                <a:extLst>
                  <a:ext uri="{FF2B5EF4-FFF2-40B4-BE49-F238E27FC236}">
                    <a16:creationId xmlns:a16="http://schemas.microsoft.com/office/drawing/2014/main" id="{E044DB84-6326-E947-BD64-E8DE1D3E5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7973" y="5410201"/>
                <a:ext cx="3657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E2D2E25-528F-3A4B-A175-3448BF2AA702}"/>
                      </a:ext>
                    </a:extLst>
                  </p:cNvPr>
                  <p:cNvSpPr txBox="1"/>
                  <p:nvPr/>
                </p:nvSpPr>
                <p:spPr>
                  <a:xfrm>
                    <a:off x="8366235" y="5232500"/>
                    <a:ext cx="54653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lang="en-US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6235" y="5232500"/>
                    <a:ext cx="54653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CF8CF3E-AC2C-CE41-8763-8BBC5413EA0E}"/>
                </a:ext>
              </a:extLst>
            </p:cNvPr>
            <p:cNvCxnSpPr>
              <a:cxnSpLocks/>
            </p:cNvCxnSpPr>
            <p:nvPr/>
          </p:nvCxnSpPr>
          <p:spPr>
            <a:xfrm>
              <a:off x="5710492" y="4600516"/>
              <a:ext cx="2388479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F2E20B-015A-6742-9641-8B22D0F902B0}"/>
                </a:ext>
              </a:extLst>
            </p:cNvPr>
            <p:cNvSpPr txBox="1"/>
            <p:nvPr/>
          </p:nvSpPr>
          <p:spPr>
            <a:xfrm>
              <a:off x="5298831" y="4459281"/>
              <a:ext cx="7059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rgbClr val="7030A0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-¾ </a:t>
              </a:r>
              <a:r>
                <a:rPr lang="en-US" sz="1400" dirty="0">
                  <a:solidFill>
                    <a:srgbClr val="7030A0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A</a:t>
              </a:r>
            </a:p>
          </p:txBody>
        </p:sp>
        <p:sp>
          <p:nvSpPr>
            <p:cNvPr id="25" name="Line 55">
              <a:extLst>
                <a:ext uri="{FF2B5EF4-FFF2-40B4-BE49-F238E27FC236}">
                  <a16:creationId xmlns:a16="http://schemas.microsoft.com/office/drawing/2014/main" id="{99BA1F6B-4542-F44D-A021-CE62A3EB2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3713" y="333275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026C840-7949-454B-AA72-0F2D9AABF7DC}"/>
                </a:ext>
              </a:extLst>
            </p:cNvPr>
            <p:cNvCxnSpPr>
              <a:cxnSpLocks/>
            </p:cNvCxnSpPr>
            <p:nvPr/>
          </p:nvCxnSpPr>
          <p:spPr>
            <a:xfrm>
              <a:off x="6702060" y="3976400"/>
              <a:ext cx="1124434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26C10-595B-424A-B1D7-F488383E0947}"/>
                </a:ext>
              </a:extLst>
            </p:cNvPr>
            <p:cNvCxnSpPr/>
            <p:nvPr/>
          </p:nvCxnSpPr>
          <p:spPr>
            <a:xfrm>
              <a:off x="7796350" y="3368763"/>
              <a:ext cx="1" cy="1600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0A8DCCE-BFFB-824B-87ED-7206DE151A04}"/>
              </a:ext>
            </a:extLst>
          </p:cNvPr>
          <p:cNvSpPr txBox="1"/>
          <p:nvPr/>
        </p:nvSpPr>
        <p:spPr>
          <a:xfrm>
            <a:off x="4386713" y="345980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5B24FE53-F97C-7B47-ACA7-E3FE1A10D993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11.)</a:t>
            </a:r>
          </a:p>
        </p:txBody>
      </p:sp>
    </p:spTree>
    <p:extLst>
      <p:ext uri="{BB962C8B-B14F-4D97-AF65-F5344CB8AC3E}">
        <p14:creationId xmlns:p14="http://schemas.microsoft.com/office/powerpoint/2010/main" val="17739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interesting points</a:t>
            </a:r>
            <a:r>
              <a:rPr lang="mr-IN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258" y="1264534"/>
                <a:ext cx="8831484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Note 1: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The </a:t>
                </a:r>
                <a:r>
                  <a:rPr lang="en-US" i="1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period T of oscillation </a:t>
                </a:r>
                <a:r>
                  <a:rPr lang="en-US" dirty="0"/>
                  <a:t>of a spring-mass system </a:t>
                </a:r>
                <a:r>
                  <a:rPr lang="en-US" dirty="0">
                    <a:solidFill>
                      <a:srgbClr val="2D5FD0"/>
                    </a:solidFill>
                  </a:rPr>
                  <a:t>is constant </a:t>
                </a:r>
                <a:r>
                  <a:rPr lang="en-US" dirty="0"/>
                  <a:t>no matter what the amplitude! (remember,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dirty="0"/>
                  <a:t> doesn’t have an A in it</a:t>
                </a:r>
                <a:r>
                  <a:rPr lang="mr-IN" dirty="0"/>
                  <a:t>…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This is </a:t>
                </a:r>
                <a:r>
                  <a:rPr lang="en-US" dirty="0">
                    <a:solidFill>
                      <a:srgbClr val="2D5FD0"/>
                    </a:solidFill>
                  </a:rPr>
                  <a:t>because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2D5FD0"/>
                    </a:solidFill>
                  </a:rPr>
                  <a:t>greater the amplitude</a:t>
                </a:r>
                <a:r>
                  <a:rPr lang="en-US" dirty="0"/>
                  <a:t>, the </a:t>
                </a:r>
                <a:r>
                  <a:rPr lang="en-US" dirty="0">
                    <a:solidFill>
                      <a:srgbClr val="2D5FD0"/>
                    </a:solidFill>
                  </a:rPr>
                  <a:t>greater the </a:t>
                </a:r>
                <a:r>
                  <a:rPr lang="en-US" i="1" dirty="0">
                    <a:solidFill>
                      <a:srgbClr val="2D5FD0"/>
                    </a:solidFill>
                  </a:rPr>
                  <a:t>max</a:t>
                </a:r>
                <a:r>
                  <a:rPr lang="en-US" dirty="0">
                    <a:solidFill>
                      <a:srgbClr val="2D5FD0"/>
                    </a:solidFill>
                  </a:rPr>
                  <a:t> restoring force </a:t>
                </a:r>
                <a:r>
                  <a:rPr lang="en-US" dirty="0"/>
                  <a:t>(F = -</a:t>
                </a:r>
                <a:r>
                  <a:rPr lang="en-US" dirty="0" err="1"/>
                  <a:t>kx</a:t>
                </a:r>
                <a:r>
                  <a:rPr lang="en-US" dirty="0"/>
                  <a:t> = -kA) which also means a greater acceleration.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The bigger amplitude </a:t>
                </a:r>
                <a:r>
                  <a:rPr lang="en-US" dirty="0"/>
                  <a:t>means the </a:t>
                </a:r>
                <a:r>
                  <a:rPr lang="en-US" dirty="0">
                    <a:solidFill>
                      <a:srgbClr val="2D5FD0"/>
                    </a:solidFill>
                  </a:rPr>
                  <a:t>mass</a:t>
                </a:r>
                <a:r>
                  <a:rPr lang="en-US" dirty="0"/>
                  <a:t> has to </a:t>
                </a:r>
                <a:r>
                  <a:rPr lang="en-US" dirty="0">
                    <a:solidFill>
                      <a:srgbClr val="2D5FD0"/>
                    </a:solidFill>
                  </a:rPr>
                  <a:t>travel more distance to get to equilibrium</a:t>
                </a:r>
                <a:r>
                  <a:rPr lang="en-US" dirty="0"/>
                  <a:t>, but it </a:t>
                </a:r>
                <a:r>
                  <a:rPr lang="en-US" dirty="0">
                    <a:solidFill>
                      <a:srgbClr val="2D5FD0"/>
                    </a:solidFill>
                  </a:rPr>
                  <a:t>accelerates more to do so</a:t>
                </a:r>
                <a:r>
                  <a:rPr lang="en-US" dirty="0"/>
                  <a:t>, which evens out to keep the period the same!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Note 2: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These same ideas </a:t>
                </a:r>
                <a:r>
                  <a:rPr lang="en-US" dirty="0">
                    <a:solidFill>
                      <a:srgbClr val="2D5FD0"/>
                    </a:solidFill>
                  </a:rPr>
                  <a:t>work for a pendulum </a:t>
                </a:r>
                <a:r>
                  <a:rPr lang="mr-IN" dirty="0"/>
                  <a:t>–</a:t>
                </a:r>
                <a:r>
                  <a:rPr lang="en-US" dirty="0"/>
                  <a:t> under certain conditions!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As long as </a:t>
                </a:r>
                <a:r>
                  <a:rPr lang="en-US" dirty="0"/>
                  <a:t>the initial </a:t>
                </a:r>
                <a:r>
                  <a:rPr lang="en-US" dirty="0">
                    <a:solidFill>
                      <a:srgbClr val="2D5FD0"/>
                    </a:solidFill>
                  </a:rPr>
                  <a:t>angle of displacement </a:t>
                </a:r>
                <a:r>
                  <a:rPr lang="en-US" dirty="0"/>
                  <a:t>is small (&lt;~20</a:t>
                </a:r>
                <a:r>
                  <a:rPr lang="en-US" baseline="30000" dirty="0"/>
                  <a:t>o</a:t>
                </a:r>
                <a:r>
                  <a:rPr lang="en-US" dirty="0"/>
                  <a:t>), a pendulum will oscillate in Simple Harmonic Motion (</a:t>
                </a:r>
                <a:r>
                  <a:rPr lang="en-US" dirty="0" err="1"/>
                  <a:t>smh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258" y="1264534"/>
                <a:ext cx="8831484" cy="4525963"/>
              </a:xfrm>
              <a:blipFill>
                <a:blip r:embed="rId2"/>
                <a:stretch>
                  <a:fillRect l="-1149" t="-1676" r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8">
            <a:extLst>
              <a:ext uri="{FF2B5EF4-FFF2-40B4-BE49-F238E27FC236}">
                <a16:creationId xmlns:a16="http://schemas.microsoft.com/office/drawing/2014/main" id="{13A7181B-3DD2-F84E-9EC1-E3EDED618C78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12.)</a:t>
            </a:r>
          </a:p>
        </p:txBody>
      </p:sp>
    </p:spTree>
    <p:extLst>
      <p:ext uri="{BB962C8B-B14F-4D97-AF65-F5344CB8AC3E}">
        <p14:creationId xmlns:p14="http://schemas.microsoft.com/office/powerpoint/2010/main" val="182194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091"/>
          </a:xfrm>
        </p:spPr>
        <p:txBody>
          <a:bodyPr/>
          <a:lstStyle/>
          <a:p>
            <a:r>
              <a:rPr lang="en-US" dirty="0"/>
              <a:t>Pendulum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418644" y="1298222"/>
            <a:ext cx="1725356" cy="2852890"/>
            <a:chOff x="7391400" y="360210"/>
            <a:chExt cx="1725356" cy="2852890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H="1">
              <a:off x="7491412" y="360210"/>
              <a:ext cx="179387" cy="140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7391400" y="504074"/>
              <a:ext cx="1252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8034337" y="1102257"/>
            <a:ext cx="211137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7" name="Equation" r:id="rId3" imgW="127000" imgH="177800" progId="Equation.DSMT4">
                    <p:embed/>
                  </p:oleObj>
                </mc:Choice>
                <mc:Fallback>
                  <p:oleObj name="Equation" r:id="rId3" imgW="127000" imgH="177800" progId="Equation.DSMT4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4337" y="1102257"/>
                          <a:ext cx="211137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8469812" y="1349375"/>
            <a:ext cx="21272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8" name="Equation" r:id="rId5" imgW="139700" imgH="152400" progId="Equation.DSMT4">
                    <p:embed/>
                  </p:oleObj>
                </mc:Choice>
                <mc:Fallback>
                  <p:oleObj name="Equation" r:id="rId5" imgW="139700" imgH="1524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9812" y="1349375"/>
                          <a:ext cx="212725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7672387" y="363385"/>
              <a:ext cx="179387" cy="140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7853362" y="363385"/>
              <a:ext cx="179387" cy="140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>
              <a:off x="8034337" y="363385"/>
              <a:ext cx="179387" cy="140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>
              <a:off x="8215312" y="363385"/>
              <a:ext cx="179387" cy="140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8396287" y="363385"/>
              <a:ext cx="179387" cy="140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8007849" y="500296"/>
              <a:ext cx="671512" cy="1904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630980" y="2404705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6"/>
            <p:cNvGraphicFramePr>
              <a:graphicFrameLocks noChangeAspect="1"/>
            </p:cNvGraphicFramePr>
            <p:nvPr/>
          </p:nvGraphicFramePr>
          <p:xfrm>
            <a:off x="8769350" y="2411413"/>
            <a:ext cx="252413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9" name="Equation" r:id="rId7" imgW="165100" imgH="127000" progId="Equation.DSMT4">
                    <p:embed/>
                  </p:oleObj>
                </mc:Choice>
                <mc:Fallback>
                  <p:oleObj name="Equation" r:id="rId7" imgW="165100" imgH="127000" progId="Equation.DSMT4">
                    <p:embed/>
                    <p:pic>
                      <p:nvPicPr>
                        <p:cNvPr id="1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9350" y="2411413"/>
                          <a:ext cx="252413" cy="195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8007849" y="504074"/>
              <a:ext cx="0" cy="1809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001000" y="1075267"/>
              <a:ext cx="207433" cy="38899"/>
            </a:xfrm>
            <a:custGeom>
              <a:avLst/>
              <a:gdLst>
                <a:gd name="connsiteX0" fmla="*/ 0 w 207433"/>
                <a:gd name="connsiteY0" fmla="*/ 38100 h 38899"/>
                <a:gd name="connsiteX1" fmla="*/ 101600 w 207433"/>
                <a:gd name="connsiteY1" fmla="*/ 33866 h 38899"/>
                <a:gd name="connsiteX2" fmla="*/ 207433 w 207433"/>
                <a:gd name="connsiteY2" fmla="*/ 0 h 3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33" h="38899">
                  <a:moveTo>
                    <a:pt x="0" y="38100"/>
                  </a:moveTo>
                  <a:cubicBezTo>
                    <a:pt x="33514" y="39158"/>
                    <a:pt x="67028" y="40216"/>
                    <a:pt x="101600" y="33866"/>
                  </a:cubicBezTo>
                  <a:cubicBezTo>
                    <a:pt x="136172" y="27516"/>
                    <a:pt x="207433" y="0"/>
                    <a:pt x="207433" y="0"/>
                  </a:cubicBezTo>
                </a:path>
              </a:pathLst>
            </a:cu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8697057" y="2528014"/>
              <a:ext cx="0" cy="6127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8495445" y="1892300"/>
              <a:ext cx="187092" cy="5124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8746868" y="2959100"/>
            <a:ext cx="369888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0" name="Equation" r:id="rId9" imgW="241300" imgH="165100" progId="Equation.DSMT4">
                    <p:embed/>
                  </p:oleObj>
                </mc:Choice>
                <mc:Fallback>
                  <p:oleObj name="Equation" r:id="rId9" imgW="241300" imgH="165100" progId="Equation.DSMT4">
                    <p:embed/>
                    <p:pic>
                      <p:nvPicPr>
                        <p:cNvPr id="2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6868" y="2959100"/>
                          <a:ext cx="369888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"/>
            <p:cNvGraphicFramePr>
              <a:graphicFrameLocks noChangeAspect="1"/>
            </p:cNvGraphicFramePr>
            <p:nvPr/>
          </p:nvGraphicFramePr>
          <p:xfrm>
            <a:off x="8288336" y="2018649"/>
            <a:ext cx="21272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1" name="Equation" r:id="rId11" imgW="139700" imgH="152400" progId="Equation.DSMT4">
                    <p:embed/>
                  </p:oleObj>
                </mc:Choice>
                <mc:Fallback>
                  <p:oleObj name="Equation" r:id="rId11" imgW="139700" imgH="152400" progId="Equation.DSMT4">
                    <p:embed/>
                    <p:pic>
                      <p:nvPicPr>
                        <p:cNvPr id="2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8336" y="2018649"/>
                          <a:ext cx="212725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176867" y="2314433"/>
            <a:ext cx="645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Strategy: If </a:t>
            </a:r>
            <a:r>
              <a:rPr lang="en-US" sz="2000" dirty="0">
                <a:latin typeface="Times New Roman"/>
                <a:cs typeface="Times New Roman"/>
              </a:rPr>
              <a:t>we can show that this system’s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N.S.L. expression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conforms to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simple harmonic motion</a:t>
            </a:r>
            <a:r>
              <a:rPr lang="en-US" sz="2000" dirty="0">
                <a:latin typeface="Times New Roman"/>
                <a:cs typeface="Times New Roman"/>
              </a:rPr>
              <a:t>, we have it.  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65478"/>
              </p:ext>
            </p:extLst>
          </p:nvPr>
        </p:nvGraphicFramePr>
        <p:xfrm>
          <a:off x="2263617" y="4379875"/>
          <a:ext cx="3519487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2" name="Equation" r:id="rId13" imgW="2120900" imgH="1282700" progId="Equation.DSMT4">
                  <p:embed/>
                </p:oleObj>
              </mc:Choice>
              <mc:Fallback>
                <p:oleObj name="Equation" r:id="rId13" imgW="2120900" imgH="1282700" progId="Equation.DSMT4">
                  <p:embed/>
                  <p:pic>
                    <p:nvPicPr>
                      <p:cNvPr id="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617" y="4379875"/>
                        <a:ext cx="3519487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 37">
            <a:extLst>
              <a:ext uri="{FF2B5EF4-FFF2-40B4-BE49-F238E27FC236}">
                <a16:creationId xmlns:a16="http://schemas.microsoft.com/office/drawing/2014/main" id="{FEA592B7-1AA2-2344-8F54-80F1927541E3}"/>
              </a:ext>
            </a:extLst>
          </p:cNvPr>
          <p:cNvSpPr/>
          <p:nvPr/>
        </p:nvSpPr>
        <p:spPr>
          <a:xfrm>
            <a:off x="7152622" y="2118069"/>
            <a:ext cx="1748306" cy="2529225"/>
          </a:xfrm>
          <a:custGeom>
            <a:avLst/>
            <a:gdLst>
              <a:gd name="connsiteX0" fmla="*/ 0 w 1435261"/>
              <a:gd name="connsiteY0" fmla="*/ 0 h 1921480"/>
              <a:gd name="connsiteX1" fmla="*/ 34724 w 1435261"/>
              <a:gd name="connsiteY1" fmla="*/ 127322 h 1921480"/>
              <a:gd name="connsiteX2" fmla="*/ 46299 w 1435261"/>
              <a:gd name="connsiteY2" fmla="*/ 162046 h 1921480"/>
              <a:gd name="connsiteX3" fmla="*/ 57873 w 1435261"/>
              <a:gd name="connsiteY3" fmla="*/ 208345 h 1921480"/>
              <a:gd name="connsiteX4" fmla="*/ 81023 w 1435261"/>
              <a:gd name="connsiteY4" fmla="*/ 231494 h 1921480"/>
              <a:gd name="connsiteX5" fmla="*/ 115747 w 1435261"/>
              <a:gd name="connsiteY5" fmla="*/ 277793 h 1921480"/>
              <a:gd name="connsiteX6" fmla="*/ 162046 w 1435261"/>
              <a:gd name="connsiteY6" fmla="*/ 347241 h 1921480"/>
              <a:gd name="connsiteX7" fmla="*/ 185195 w 1435261"/>
              <a:gd name="connsiteY7" fmla="*/ 393540 h 1921480"/>
              <a:gd name="connsiteX8" fmla="*/ 219919 w 1435261"/>
              <a:gd name="connsiteY8" fmla="*/ 428264 h 1921480"/>
              <a:gd name="connsiteX9" fmla="*/ 231494 w 1435261"/>
              <a:gd name="connsiteY9" fmla="*/ 462988 h 1921480"/>
              <a:gd name="connsiteX10" fmla="*/ 277792 w 1435261"/>
              <a:gd name="connsiteY10" fmla="*/ 532436 h 1921480"/>
              <a:gd name="connsiteX11" fmla="*/ 324091 w 1435261"/>
              <a:gd name="connsiteY11" fmla="*/ 613459 h 1921480"/>
              <a:gd name="connsiteX12" fmla="*/ 347241 w 1435261"/>
              <a:gd name="connsiteY12" fmla="*/ 636608 h 1921480"/>
              <a:gd name="connsiteX13" fmla="*/ 370390 w 1435261"/>
              <a:gd name="connsiteY13" fmla="*/ 706056 h 1921480"/>
              <a:gd name="connsiteX14" fmla="*/ 416689 w 1435261"/>
              <a:gd name="connsiteY14" fmla="*/ 787079 h 1921480"/>
              <a:gd name="connsiteX15" fmla="*/ 428263 w 1435261"/>
              <a:gd name="connsiteY15" fmla="*/ 821803 h 1921480"/>
              <a:gd name="connsiteX16" fmla="*/ 544010 w 1435261"/>
              <a:gd name="connsiteY16" fmla="*/ 914400 h 1921480"/>
              <a:gd name="connsiteX17" fmla="*/ 601884 w 1435261"/>
              <a:gd name="connsiteY17" fmla="*/ 949124 h 1921480"/>
              <a:gd name="connsiteX18" fmla="*/ 682906 w 1435261"/>
              <a:gd name="connsiteY18" fmla="*/ 1006998 h 1921480"/>
              <a:gd name="connsiteX19" fmla="*/ 717630 w 1435261"/>
              <a:gd name="connsiteY19" fmla="*/ 1018572 h 1921480"/>
              <a:gd name="connsiteX20" fmla="*/ 787078 w 1435261"/>
              <a:gd name="connsiteY20" fmla="*/ 1064871 h 1921480"/>
              <a:gd name="connsiteX21" fmla="*/ 810228 w 1435261"/>
              <a:gd name="connsiteY21" fmla="*/ 1099595 h 1921480"/>
              <a:gd name="connsiteX22" fmla="*/ 891251 w 1435261"/>
              <a:gd name="connsiteY22" fmla="*/ 1157469 h 1921480"/>
              <a:gd name="connsiteX23" fmla="*/ 914400 w 1435261"/>
              <a:gd name="connsiteY23" fmla="*/ 1192193 h 1921480"/>
              <a:gd name="connsiteX24" fmla="*/ 949124 w 1435261"/>
              <a:gd name="connsiteY24" fmla="*/ 1238491 h 1921480"/>
              <a:gd name="connsiteX25" fmla="*/ 972273 w 1435261"/>
              <a:gd name="connsiteY25" fmla="*/ 1284790 h 1921480"/>
              <a:gd name="connsiteX26" fmla="*/ 1018572 w 1435261"/>
              <a:gd name="connsiteY26" fmla="*/ 1354238 h 1921480"/>
              <a:gd name="connsiteX27" fmla="*/ 1041722 w 1435261"/>
              <a:gd name="connsiteY27" fmla="*/ 1388962 h 1921480"/>
              <a:gd name="connsiteX28" fmla="*/ 1064871 w 1435261"/>
              <a:gd name="connsiteY28" fmla="*/ 1435261 h 1921480"/>
              <a:gd name="connsiteX29" fmla="*/ 1099595 w 1435261"/>
              <a:gd name="connsiteY29" fmla="*/ 1469985 h 1921480"/>
              <a:gd name="connsiteX30" fmla="*/ 1122744 w 1435261"/>
              <a:gd name="connsiteY30" fmla="*/ 1504709 h 1921480"/>
              <a:gd name="connsiteX31" fmla="*/ 1157468 w 1435261"/>
              <a:gd name="connsiteY31" fmla="*/ 1608881 h 1921480"/>
              <a:gd name="connsiteX32" fmla="*/ 1169043 w 1435261"/>
              <a:gd name="connsiteY32" fmla="*/ 1643605 h 1921480"/>
              <a:gd name="connsiteX33" fmla="*/ 1192192 w 1435261"/>
              <a:gd name="connsiteY33" fmla="*/ 1678329 h 1921480"/>
              <a:gd name="connsiteX34" fmla="*/ 1203767 w 1435261"/>
              <a:gd name="connsiteY34" fmla="*/ 1713053 h 1921480"/>
              <a:gd name="connsiteX35" fmla="*/ 1226916 w 1435261"/>
              <a:gd name="connsiteY35" fmla="*/ 1736203 h 1921480"/>
              <a:gd name="connsiteX36" fmla="*/ 1250066 w 1435261"/>
              <a:gd name="connsiteY36" fmla="*/ 1770927 h 1921480"/>
              <a:gd name="connsiteX37" fmla="*/ 1331089 w 1435261"/>
              <a:gd name="connsiteY37" fmla="*/ 1840375 h 1921480"/>
              <a:gd name="connsiteX38" fmla="*/ 1365813 w 1435261"/>
              <a:gd name="connsiteY38" fmla="*/ 1875099 h 1921480"/>
              <a:gd name="connsiteX39" fmla="*/ 1400537 w 1435261"/>
              <a:gd name="connsiteY39" fmla="*/ 1898248 h 1921480"/>
              <a:gd name="connsiteX40" fmla="*/ 1435261 w 1435261"/>
              <a:gd name="connsiteY40" fmla="*/ 1921398 h 192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435261" h="1921480">
                <a:moveTo>
                  <a:pt x="0" y="0"/>
                </a:moveTo>
                <a:cubicBezTo>
                  <a:pt x="20829" y="166630"/>
                  <a:pt x="-9046" y="39781"/>
                  <a:pt x="34724" y="127322"/>
                </a:cubicBezTo>
                <a:cubicBezTo>
                  <a:pt x="40180" y="138235"/>
                  <a:pt x="42947" y="150315"/>
                  <a:pt x="46299" y="162046"/>
                </a:cubicBezTo>
                <a:cubicBezTo>
                  <a:pt x="50669" y="177342"/>
                  <a:pt x="50759" y="194117"/>
                  <a:pt x="57873" y="208345"/>
                </a:cubicBezTo>
                <a:cubicBezTo>
                  <a:pt x="62753" y="218106"/>
                  <a:pt x="74037" y="223111"/>
                  <a:pt x="81023" y="231494"/>
                </a:cubicBezTo>
                <a:cubicBezTo>
                  <a:pt x="93373" y="246314"/>
                  <a:pt x="105523" y="261434"/>
                  <a:pt x="115747" y="277793"/>
                </a:cubicBezTo>
                <a:cubicBezTo>
                  <a:pt x="162462" y="352538"/>
                  <a:pt x="114877" y="300072"/>
                  <a:pt x="162046" y="347241"/>
                </a:cubicBezTo>
                <a:cubicBezTo>
                  <a:pt x="169762" y="362674"/>
                  <a:pt x="175166" y="379499"/>
                  <a:pt x="185195" y="393540"/>
                </a:cubicBezTo>
                <a:cubicBezTo>
                  <a:pt x="194709" y="406860"/>
                  <a:pt x="210839" y="414644"/>
                  <a:pt x="219919" y="428264"/>
                </a:cubicBezTo>
                <a:cubicBezTo>
                  <a:pt x="226687" y="438416"/>
                  <a:pt x="225569" y="452323"/>
                  <a:pt x="231494" y="462988"/>
                </a:cubicBezTo>
                <a:cubicBezTo>
                  <a:pt x="245005" y="487309"/>
                  <a:pt x="265349" y="507552"/>
                  <a:pt x="277792" y="532436"/>
                </a:cubicBezTo>
                <a:cubicBezTo>
                  <a:pt x="293631" y="564113"/>
                  <a:pt x="302282" y="586197"/>
                  <a:pt x="324091" y="613459"/>
                </a:cubicBezTo>
                <a:cubicBezTo>
                  <a:pt x="330908" y="621980"/>
                  <a:pt x="339524" y="628892"/>
                  <a:pt x="347241" y="636608"/>
                </a:cubicBezTo>
                <a:cubicBezTo>
                  <a:pt x="354957" y="659757"/>
                  <a:pt x="359478" y="684231"/>
                  <a:pt x="370390" y="706056"/>
                </a:cubicBezTo>
                <a:cubicBezTo>
                  <a:pt x="399760" y="764798"/>
                  <a:pt x="383968" y="737998"/>
                  <a:pt x="416689" y="787079"/>
                </a:cubicBezTo>
                <a:cubicBezTo>
                  <a:pt x="420547" y="798654"/>
                  <a:pt x="421172" y="811875"/>
                  <a:pt x="428263" y="821803"/>
                </a:cubicBezTo>
                <a:cubicBezTo>
                  <a:pt x="485541" y="901993"/>
                  <a:pt x="467485" y="837871"/>
                  <a:pt x="544010" y="914400"/>
                </a:cubicBezTo>
                <a:cubicBezTo>
                  <a:pt x="575786" y="946178"/>
                  <a:pt x="556806" y="934099"/>
                  <a:pt x="601884" y="949124"/>
                </a:cubicBezTo>
                <a:cubicBezTo>
                  <a:pt x="612367" y="956986"/>
                  <a:pt x="665983" y="998537"/>
                  <a:pt x="682906" y="1006998"/>
                </a:cubicBezTo>
                <a:cubicBezTo>
                  <a:pt x="693819" y="1012454"/>
                  <a:pt x="706055" y="1014714"/>
                  <a:pt x="717630" y="1018572"/>
                </a:cubicBezTo>
                <a:cubicBezTo>
                  <a:pt x="740779" y="1034005"/>
                  <a:pt x="771645" y="1041722"/>
                  <a:pt x="787078" y="1064871"/>
                </a:cubicBezTo>
                <a:cubicBezTo>
                  <a:pt x="794795" y="1076446"/>
                  <a:pt x="800391" y="1089758"/>
                  <a:pt x="810228" y="1099595"/>
                </a:cubicBezTo>
                <a:cubicBezTo>
                  <a:pt x="824582" y="1113949"/>
                  <a:pt x="871537" y="1144326"/>
                  <a:pt x="891251" y="1157469"/>
                </a:cubicBezTo>
                <a:cubicBezTo>
                  <a:pt x="898967" y="1169044"/>
                  <a:pt x="906314" y="1180873"/>
                  <a:pt x="914400" y="1192193"/>
                </a:cubicBezTo>
                <a:cubicBezTo>
                  <a:pt x="925613" y="1207891"/>
                  <a:pt x="938900" y="1222132"/>
                  <a:pt x="949124" y="1238491"/>
                </a:cubicBezTo>
                <a:cubicBezTo>
                  <a:pt x="958269" y="1253123"/>
                  <a:pt x="963396" y="1269994"/>
                  <a:pt x="972273" y="1284790"/>
                </a:cubicBezTo>
                <a:cubicBezTo>
                  <a:pt x="986587" y="1308647"/>
                  <a:pt x="1003139" y="1331089"/>
                  <a:pt x="1018572" y="1354238"/>
                </a:cubicBezTo>
                <a:cubicBezTo>
                  <a:pt x="1026289" y="1365813"/>
                  <a:pt x="1035501" y="1376519"/>
                  <a:pt x="1041722" y="1388962"/>
                </a:cubicBezTo>
                <a:cubicBezTo>
                  <a:pt x="1049438" y="1404395"/>
                  <a:pt x="1054842" y="1421220"/>
                  <a:pt x="1064871" y="1435261"/>
                </a:cubicBezTo>
                <a:cubicBezTo>
                  <a:pt x="1074385" y="1448581"/>
                  <a:pt x="1089116" y="1457410"/>
                  <a:pt x="1099595" y="1469985"/>
                </a:cubicBezTo>
                <a:cubicBezTo>
                  <a:pt x="1108501" y="1480672"/>
                  <a:pt x="1115028" y="1493134"/>
                  <a:pt x="1122744" y="1504709"/>
                </a:cubicBezTo>
                <a:cubicBezTo>
                  <a:pt x="1142256" y="1602268"/>
                  <a:pt x="1121528" y="1525021"/>
                  <a:pt x="1157468" y="1608881"/>
                </a:cubicBezTo>
                <a:cubicBezTo>
                  <a:pt x="1162274" y="1620095"/>
                  <a:pt x="1163587" y="1632692"/>
                  <a:pt x="1169043" y="1643605"/>
                </a:cubicBezTo>
                <a:cubicBezTo>
                  <a:pt x="1175264" y="1656047"/>
                  <a:pt x="1185971" y="1665887"/>
                  <a:pt x="1192192" y="1678329"/>
                </a:cubicBezTo>
                <a:cubicBezTo>
                  <a:pt x="1197648" y="1689242"/>
                  <a:pt x="1197490" y="1702591"/>
                  <a:pt x="1203767" y="1713053"/>
                </a:cubicBezTo>
                <a:cubicBezTo>
                  <a:pt x="1209382" y="1722411"/>
                  <a:pt x="1220099" y="1727682"/>
                  <a:pt x="1226916" y="1736203"/>
                </a:cubicBezTo>
                <a:cubicBezTo>
                  <a:pt x="1235606" y="1747066"/>
                  <a:pt x="1241160" y="1760240"/>
                  <a:pt x="1250066" y="1770927"/>
                </a:cubicBezTo>
                <a:cubicBezTo>
                  <a:pt x="1285969" y="1814010"/>
                  <a:pt x="1286381" y="1802054"/>
                  <a:pt x="1331089" y="1840375"/>
                </a:cubicBezTo>
                <a:cubicBezTo>
                  <a:pt x="1343517" y="1851028"/>
                  <a:pt x="1353238" y="1864620"/>
                  <a:pt x="1365813" y="1875099"/>
                </a:cubicBezTo>
                <a:cubicBezTo>
                  <a:pt x="1376500" y="1884005"/>
                  <a:pt x="1389674" y="1889558"/>
                  <a:pt x="1400537" y="1898248"/>
                </a:cubicBezTo>
                <a:cubicBezTo>
                  <a:pt x="1432884" y="1924126"/>
                  <a:pt x="1410486" y="1921398"/>
                  <a:pt x="1435261" y="1921398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BCA950D-53C8-0647-B12B-9776956F7B89}"/>
              </a:ext>
            </a:extLst>
          </p:cNvPr>
          <p:cNvSpPr txBox="1">
            <a:spLocks/>
          </p:cNvSpPr>
          <p:nvPr/>
        </p:nvSpPr>
        <p:spPr>
          <a:xfrm>
            <a:off x="424046" y="1508767"/>
            <a:ext cx="6340139" cy="705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Consider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2D5FD0"/>
                </a:solidFill>
              </a:rPr>
              <a:t>simple pendulum </a:t>
            </a:r>
            <a:r>
              <a:rPr lang="en-US" sz="2000" dirty="0"/>
              <a:t>shown to the right. </a:t>
            </a:r>
            <a:r>
              <a:rPr lang="en-US" sz="2000" dirty="0">
                <a:solidFill>
                  <a:srgbClr val="2D5FD0"/>
                </a:solidFill>
              </a:rPr>
              <a:t>What is</a:t>
            </a:r>
            <a:r>
              <a:rPr lang="en-US" sz="2000" dirty="0"/>
              <a:t> its </a:t>
            </a:r>
            <a:r>
              <a:rPr lang="en-US" sz="2000" dirty="0">
                <a:solidFill>
                  <a:srgbClr val="FF0000"/>
                </a:solidFill>
              </a:rPr>
              <a:t>period of motion</a:t>
            </a:r>
            <a:r>
              <a:rPr lang="en-US" sz="2000" dirty="0"/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5D4DF9-083E-B84E-8487-73FAF5A19D78}"/>
              </a:ext>
            </a:extLst>
          </p:cNvPr>
          <p:cNvSpPr txBox="1"/>
          <p:nvPr/>
        </p:nvSpPr>
        <p:spPr>
          <a:xfrm>
            <a:off x="180171" y="1013566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Does 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D5F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pendulum fit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model?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16E37F-CE08-1244-AF69-FA95C2499657}"/>
              </a:ext>
            </a:extLst>
          </p:cNvPr>
          <p:cNvSpPr txBox="1"/>
          <p:nvPr/>
        </p:nvSpPr>
        <p:spPr>
          <a:xfrm>
            <a:off x="393364" y="3074155"/>
            <a:ext cx="548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As the </a:t>
            </a:r>
            <a:r>
              <a:rPr lang="en-US" sz="2000" dirty="0">
                <a:solidFill>
                  <a:srgbClr val="2D5FD0"/>
                </a:solidFill>
                <a:latin typeface="Times New Roman"/>
                <a:cs typeface="Times New Roman"/>
              </a:rPr>
              <a:t>motion is rotational</a:t>
            </a:r>
            <a:r>
              <a:rPr lang="en-US" sz="2000" dirty="0">
                <a:latin typeface="Times New Roman"/>
                <a:cs typeface="Times New Roman"/>
              </a:rPr>
              <a:t>, we need to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sum torques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about </a:t>
            </a:r>
            <a:r>
              <a:rPr lang="en-US" sz="2000" dirty="0">
                <a:latin typeface="Times New Roman"/>
                <a:cs typeface="Times New Roman"/>
              </a:rPr>
              <a:t>the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pivot point.  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D2ADF9-C666-A34D-B50B-263C763DABEE}"/>
                  </a:ext>
                </a:extLst>
              </p:cNvPr>
              <p:cNvSpPr txBox="1"/>
              <p:nvPr/>
            </p:nvSpPr>
            <p:spPr>
              <a:xfrm>
                <a:off x="374083" y="3394642"/>
                <a:ext cx="548851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                                    Torque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due to </a:t>
                </a:r>
                <a:r>
                  <a:rPr lang="en-US" sz="2000" i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tension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is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zero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.   </a:t>
                </a:r>
                <a:r>
                  <a:rPr lang="en-US" sz="2000" dirty="0">
                    <a:latin typeface="Times New Roman"/>
                    <a:cs typeface="Times New Roman"/>
                  </a:rPr>
                  <a:t>Noting that </a:t>
                </a:r>
                <a:r>
                  <a:rPr lang="en-US" sz="2000" i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r-perpendicular </a:t>
                </a:r>
                <a:r>
                  <a:rPr lang="en-US" sz="2000" dirty="0">
                    <a:latin typeface="Times New Roman"/>
                    <a:cs typeface="Times New Roman"/>
                  </a:rPr>
                  <a:t>for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gravity</a:t>
                </a:r>
                <a:r>
                  <a:rPr lang="en-US" sz="2000" dirty="0">
                    <a:latin typeface="Times New Roman"/>
                    <a:cs typeface="Times New Roman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cs typeface="Times New Roman"/>
                      </a:rPr>
                      <m:t>𝐿𝑠𝑖𝑛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2000" dirty="0">
                    <a:latin typeface="Times New Roman"/>
                    <a:cs typeface="Times New Roman"/>
                  </a:rPr>
                  <a:t>, we can write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:</a:t>
                </a:r>
                <a:endParaRPr lang="en-US" sz="2000" i="1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D2ADF9-C666-A34D-B50B-263C763DA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3" y="3394642"/>
                <a:ext cx="5488512" cy="1015663"/>
              </a:xfrm>
              <a:prstGeom prst="rect">
                <a:avLst/>
              </a:prstGeom>
              <a:blipFill>
                <a:blip r:embed="rId15"/>
                <a:stretch>
                  <a:fillRect l="-1155" t="-3704" r="-4157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2891F8D4-F80D-6349-BCEF-065E83EC61BF}"/>
              </a:ext>
            </a:extLst>
          </p:cNvPr>
          <p:cNvGrpSpPr/>
          <p:nvPr/>
        </p:nvGrpSpPr>
        <p:grpSpPr>
          <a:xfrm>
            <a:off x="6138588" y="3329403"/>
            <a:ext cx="2103968" cy="2051406"/>
            <a:chOff x="6138588" y="3329403"/>
            <a:chExt cx="2103968" cy="2051406"/>
          </a:xfrm>
        </p:grpSpPr>
        <p:sp>
          <p:nvSpPr>
            <p:cNvPr id="24" name="Oval 23"/>
            <p:cNvSpPr/>
            <p:nvPr/>
          </p:nvSpPr>
          <p:spPr>
            <a:xfrm>
              <a:off x="6881538" y="4641034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944510" y="4768034"/>
              <a:ext cx="0" cy="6127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6947685" y="3329403"/>
              <a:ext cx="0" cy="1761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6531623" y="3595015"/>
              <a:ext cx="4128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1188975"/>
                </p:ext>
              </p:extLst>
            </p:nvPr>
          </p:nvGraphicFramePr>
          <p:xfrm>
            <a:off x="7178931" y="4053301"/>
            <a:ext cx="106362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" name="Equation" r:id="rId16" imgW="698500" imgH="203200" progId="Equation.DSMT4">
                    <p:embed/>
                  </p:oleObj>
                </mc:Choice>
                <mc:Fallback>
                  <p:oleObj name="Equation" r:id="rId16" imgW="698500" imgH="203200" progId="Equation.DSMT4">
                    <p:embed/>
                    <p:pic>
                      <p:nvPicPr>
                        <p:cNvPr id="2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8931" y="4053301"/>
                          <a:ext cx="106362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3815661"/>
                </p:ext>
              </p:extLst>
            </p:nvPr>
          </p:nvGraphicFramePr>
          <p:xfrm>
            <a:off x="6433863" y="3517084"/>
            <a:ext cx="134937" cy="17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4" name="Equation" r:id="rId18" imgW="88900" imgH="114300" progId="Equation.DSMT4">
                    <p:embed/>
                  </p:oleObj>
                </mc:Choice>
                <mc:Fallback>
                  <p:oleObj name="Equation" r:id="rId18" imgW="88900" imgH="114300" progId="Equation.DSMT4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3863" y="3517084"/>
                          <a:ext cx="134937" cy="176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4690663"/>
                </p:ext>
              </p:extLst>
            </p:nvPr>
          </p:nvGraphicFramePr>
          <p:xfrm>
            <a:off x="6138588" y="3422432"/>
            <a:ext cx="295275" cy="251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5" name="Equation" r:id="rId20" imgW="241300" imgH="203200" progId="Equation.DSMT4">
                    <p:embed/>
                  </p:oleObj>
                </mc:Choice>
                <mc:Fallback>
                  <p:oleObj name="Equation" r:id="rId20" imgW="241300" imgH="203200" progId="Equation.DSMT4">
                    <p:embed/>
                    <p:pic>
                      <p:nvPicPr>
                        <p:cNvPr id="3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8588" y="3422432"/>
                          <a:ext cx="295275" cy="2518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6935263"/>
                </p:ext>
              </p:extLst>
            </p:nvPr>
          </p:nvGraphicFramePr>
          <p:xfrm>
            <a:off x="7003248" y="4964527"/>
            <a:ext cx="369888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6" name="Equation" r:id="rId22" imgW="241300" imgH="165100" progId="Equation.DSMT4">
                    <p:embed/>
                  </p:oleObj>
                </mc:Choice>
                <mc:Fallback>
                  <p:oleObj name="Equation" r:id="rId22" imgW="241300" imgH="165100" progId="Equation.DSMT4">
                    <p:embed/>
                    <p:pic>
                      <p:nvPicPr>
                        <p:cNvPr id="3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3248" y="4964527"/>
                          <a:ext cx="369888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Freeform 31"/>
            <p:cNvSpPr/>
            <p:nvPr/>
          </p:nvSpPr>
          <p:spPr>
            <a:xfrm rot="1249353">
              <a:off x="6642885" y="3720478"/>
              <a:ext cx="609600" cy="393700"/>
            </a:xfrm>
            <a:custGeom>
              <a:avLst/>
              <a:gdLst>
                <a:gd name="connsiteX0" fmla="*/ 0 w 609600"/>
                <a:gd name="connsiteY0" fmla="*/ 0 h 393700"/>
                <a:gd name="connsiteX1" fmla="*/ 520700 w 609600"/>
                <a:gd name="connsiteY1" fmla="*/ 177800 h 393700"/>
                <a:gd name="connsiteX2" fmla="*/ 342900 w 609600"/>
                <a:gd name="connsiteY2" fmla="*/ 254000 h 393700"/>
                <a:gd name="connsiteX3" fmla="*/ 609600 w 609600"/>
                <a:gd name="connsiteY3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393700">
                  <a:moveTo>
                    <a:pt x="0" y="0"/>
                  </a:moveTo>
                  <a:cubicBezTo>
                    <a:pt x="231775" y="67733"/>
                    <a:pt x="463550" y="135467"/>
                    <a:pt x="520700" y="177800"/>
                  </a:cubicBezTo>
                  <a:cubicBezTo>
                    <a:pt x="577850" y="220133"/>
                    <a:pt x="328083" y="218017"/>
                    <a:pt x="342900" y="254000"/>
                  </a:cubicBezTo>
                  <a:cubicBezTo>
                    <a:pt x="357717" y="289983"/>
                    <a:pt x="609600" y="393700"/>
                    <a:pt x="609600" y="393700"/>
                  </a:cubicBezTo>
                </a:path>
              </a:pathLst>
            </a:custGeom>
            <a:ln w="9525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>
              <a:off x="6510985" y="3637377"/>
              <a:ext cx="390731" cy="10036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326605"/>
                </p:ext>
              </p:extLst>
            </p:nvPr>
          </p:nvGraphicFramePr>
          <p:xfrm>
            <a:off x="6657822" y="3824932"/>
            <a:ext cx="21272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7" name="Equation" r:id="rId23" imgW="139700" imgH="152400" progId="Equation.DSMT4">
                    <p:embed/>
                  </p:oleObj>
                </mc:Choice>
                <mc:Fallback>
                  <p:oleObj name="Equation" r:id="rId23" imgW="139700" imgH="152400" progId="Equation.DSMT4">
                    <p:embed/>
                    <p:pic>
                      <p:nvPicPr>
                        <p:cNvPr id="3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7822" y="3824932"/>
                          <a:ext cx="212725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018FB18-AE62-A746-A6A4-8D22487C20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3459" y="4198537"/>
              <a:ext cx="189321" cy="46476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9" name="Object 6">
              <a:extLst>
                <a:ext uri="{FF2B5EF4-FFF2-40B4-BE49-F238E27FC236}">
                  <a16:creationId xmlns:a16="http://schemas.microsoft.com/office/drawing/2014/main" id="{5059EF45-3222-EC49-85B4-AAB132CF9D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3036370"/>
                </p:ext>
              </p:extLst>
            </p:nvPr>
          </p:nvGraphicFramePr>
          <p:xfrm>
            <a:off x="6529388" y="4322763"/>
            <a:ext cx="214312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8" name="Equation" r:id="rId24" imgW="139700" imgH="152400" progId="Equation.DSMT4">
                    <p:embed/>
                  </p:oleObj>
                </mc:Choice>
                <mc:Fallback>
                  <p:oleObj name="Equation" r:id="rId24" imgW="139700" imgH="152400" progId="Equation.DSMT4">
                    <p:embed/>
                    <p:pic>
                      <p:nvPicPr>
                        <p:cNvPr id="3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9388" y="4322763"/>
                          <a:ext cx="214312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extBox 38">
            <a:extLst>
              <a:ext uri="{FF2B5EF4-FFF2-40B4-BE49-F238E27FC236}">
                <a16:creationId xmlns:a16="http://schemas.microsoft.com/office/drawing/2014/main" id="{2A596919-8F18-6343-92F4-C2C56A082240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13.)</a:t>
            </a:r>
          </a:p>
        </p:txBody>
      </p:sp>
    </p:spTree>
    <p:extLst>
      <p:ext uri="{BB962C8B-B14F-4D97-AF65-F5344CB8AC3E}">
        <p14:creationId xmlns:p14="http://schemas.microsoft.com/office/powerpoint/2010/main" val="269160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274"/>
            <a:ext cx="8229600" cy="838986"/>
          </a:xfrm>
        </p:spPr>
        <p:txBody>
          <a:bodyPr/>
          <a:lstStyle/>
          <a:p>
            <a:r>
              <a:rPr lang="en-US" dirty="0"/>
              <a:t>Pendulum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5674"/>
                <a:ext cx="8382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That form </a:t>
                </a:r>
                <a:r>
                  <a:rPr lang="en-US" sz="2000" dirty="0"/>
                  <a:t>isn’t quite right</a:t>
                </a:r>
                <a:r>
                  <a:rPr lang="mr-IN" sz="2000" dirty="0"/>
                  <a:t>…</a:t>
                </a:r>
                <a:r>
                  <a:rPr lang="en-US" sz="2000" dirty="0"/>
                  <a:t>.</a:t>
                </a:r>
                <a:r>
                  <a:rPr lang="en-US" sz="2000" u="sng" dirty="0"/>
                  <a:t>but</a:t>
                </a:r>
                <a:r>
                  <a:rPr lang="en-US" sz="2000" dirty="0"/>
                  <a:t> if we make a </a:t>
                </a:r>
                <a:r>
                  <a:rPr lang="en-US" sz="2000" dirty="0">
                    <a:solidFill>
                      <a:srgbClr val="2D5FD0"/>
                    </a:solidFill>
                  </a:rPr>
                  <a:t>small angle approximation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(that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≪)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rgbClr val="2D5FD0"/>
                    </a:solidFill>
                  </a:rPr>
                  <a:t>then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𝑠𝑖𝑛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and:</a:t>
                </a:r>
              </a:p>
              <a:p>
                <a:endParaRPr lang="en-US" sz="2000" dirty="0"/>
              </a:p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This looks like </a:t>
                </a:r>
                <a:r>
                  <a:rPr lang="en-US" sz="2000" dirty="0">
                    <a:solidFill>
                      <a:srgbClr val="2D5FD0"/>
                    </a:solidFill>
                  </a:rPr>
                  <a:t>simple harmonic motion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! Remember, we said anything in the form </a:t>
                </a:r>
                <a:r>
                  <a:rPr lang="en-US" sz="2000" dirty="0">
                    <a:solidFill>
                      <a:srgbClr val="2D5FD0"/>
                    </a:solidFill>
                  </a:rPr>
                  <a:t>“acceleration + (constant)(position) = 0” </a:t>
                </a:r>
                <a:r>
                  <a:rPr lang="en-US" sz="2000" dirty="0">
                    <a:solidFill>
                      <a:srgbClr val="00B050"/>
                    </a:solidFill>
                  </a:rPr>
                  <a:t>is SHM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and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(constant) = 𝛚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1/2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Apparently</a:t>
                </a:r>
                <a:r>
                  <a:rPr lang="en-US" sz="2000" dirty="0"/>
                  <a:t>, for a pendulum, we can write: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This also means </a:t>
                </a:r>
                <a:r>
                  <a:rPr lang="en-US" sz="2000" dirty="0"/>
                  <a:t>that </a:t>
                </a:r>
                <a:r>
                  <a:rPr lang="en-US" sz="2000" dirty="0">
                    <a:solidFill>
                      <a:srgbClr val="2D5FD0"/>
                    </a:solidFill>
                  </a:rPr>
                  <a:t>since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𝜋𝜈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5674"/>
                <a:ext cx="8382000" cy="4525963"/>
              </a:xfrm>
              <a:blipFill>
                <a:blip r:embed="rId3"/>
                <a:stretch>
                  <a:fillRect l="-1212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5300" y="1907736"/>
                <a:ext cx="2003112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mr-IN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mr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𝑠𝑖𝑛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300" y="1907736"/>
                <a:ext cx="2003112" cy="555793"/>
              </a:xfrm>
              <a:prstGeom prst="rect">
                <a:avLst/>
              </a:prstGeom>
              <a:blipFill>
                <a:blip r:embed="rId4"/>
                <a:stretch>
                  <a:fillRect l="-3165" r="-1899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127500" y="2009493"/>
            <a:ext cx="711200" cy="352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5900" y="1907736"/>
                <a:ext cx="168892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mr-IN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mr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1907736"/>
                <a:ext cx="1688924" cy="555793"/>
              </a:xfrm>
              <a:prstGeom prst="rect">
                <a:avLst/>
              </a:prstGeom>
              <a:blipFill>
                <a:blip r:embed="rId5"/>
                <a:stretch>
                  <a:fillRect l="-3731" r="-2239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168900" y="1818836"/>
            <a:ext cx="19177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23792"/>
              </p:ext>
            </p:extLst>
          </p:nvPr>
        </p:nvGraphicFramePr>
        <p:xfrm>
          <a:off x="5168900" y="3807711"/>
          <a:ext cx="11572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6" imgW="698500" imgH="482600" progId="Equation.DSMT4">
                  <p:embed/>
                </p:oleObj>
              </mc:Choice>
              <mc:Fallback>
                <p:oleObj name="Equation" r:id="rId6" imgW="698500" imgH="482600" progId="Equation.DSMT4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3807711"/>
                        <a:ext cx="11572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16276" y="4633223"/>
                <a:ext cx="1221360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=2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mr-I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mr-I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76" y="4633223"/>
                <a:ext cx="1221360" cy="909352"/>
              </a:xfrm>
              <a:prstGeom prst="rect">
                <a:avLst/>
              </a:prstGeom>
              <a:blipFill>
                <a:blip r:embed="rId8"/>
                <a:stretch>
                  <a:fillRect l="-4124" r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68396" y="5625238"/>
            <a:ext cx="8975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NOTE that </a:t>
            </a:r>
            <a:r>
              <a:rPr lang="en-US" sz="2000" i="1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these relationships are true for any pendulum with a small angle amplitude!</a:t>
            </a:r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2B1A2966-3212-7144-8F29-3A2B15F8D1DE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14.)</a:t>
            </a:r>
          </a:p>
        </p:txBody>
      </p:sp>
    </p:spTree>
    <p:extLst>
      <p:ext uri="{BB962C8B-B14F-4D97-AF65-F5344CB8AC3E}">
        <p14:creationId xmlns:p14="http://schemas.microsoft.com/office/powerpoint/2010/main" val="32485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8889" r="5984" b="10741"/>
          <a:stretch/>
        </p:blipFill>
        <p:spPr>
          <a:xfrm>
            <a:off x="147578" y="177800"/>
            <a:ext cx="8701781" cy="6120864"/>
          </a:xfrm>
          <a:prstGeom prst="rect">
            <a:avLst/>
          </a:prstGeom>
        </p:spPr>
      </p:pic>
      <p:sp>
        <p:nvSpPr>
          <p:cNvPr id="3" name="TextBox 38">
            <a:extLst>
              <a:ext uri="{FF2B5EF4-FFF2-40B4-BE49-F238E27FC236}">
                <a16:creationId xmlns:a16="http://schemas.microsoft.com/office/drawing/2014/main" id="{BEC856E0-0956-4141-BB9B-A6036988D9BE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15.)</a:t>
            </a:r>
          </a:p>
        </p:txBody>
      </p:sp>
    </p:spTree>
    <p:extLst>
      <p:ext uri="{BB962C8B-B14F-4D97-AF65-F5344CB8AC3E}">
        <p14:creationId xmlns:p14="http://schemas.microsoft.com/office/powerpoint/2010/main" val="3068235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to previous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(a) 42 N/m</a:t>
            </a:r>
          </a:p>
          <a:p>
            <a:r>
              <a:rPr lang="en-US" dirty="0"/>
              <a:t>  (b) 3.74 rad/sec</a:t>
            </a:r>
          </a:p>
          <a:p>
            <a:r>
              <a:rPr lang="en-US" dirty="0"/>
              <a:t>  </a:t>
            </a:r>
            <a:r>
              <a:rPr lang="mr-IN" dirty="0"/>
              <a:t>(</a:t>
            </a:r>
            <a:r>
              <a:rPr lang="mr-IN" dirty="0" err="1"/>
              <a:t>c</a:t>
            </a:r>
            <a:r>
              <a:rPr lang="mr-IN" dirty="0"/>
              <a:t>)</a:t>
            </a:r>
            <a:r>
              <a:rPr lang="de-DE" dirty="0"/>
              <a:t> 0.4 m</a:t>
            </a:r>
          </a:p>
          <a:p>
            <a:r>
              <a:rPr lang="de-DE" dirty="0"/>
              <a:t>  (d) .595 Hz</a:t>
            </a:r>
          </a:p>
          <a:p>
            <a:r>
              <a:rPr lang="de-DE" dirty="0"/>
              <a:t>  (</a:t>
            </a:r>
            <a:r>
              <a:rPr lang="de-DE" dirty="0" err="1"/>
              <a:t>e</a:t>
            </a:r>
            <a:r>
              <a:rPr lang="de-DE" dirty="0"/>
              <a:t>) 1.68 sec</a:t>
            </a:r>
          </a:p>
          <a:p>
            <a:r>
              <a:rPr lang="de-DE" dirty="0"/>
              <a:t>  (f) 3.36 J</a:t>
            </a:r>
          </a:p>
          <a:p>
            <a:r>
              <a:rPr lang="de-DE" dirty="0"/>
              <a:t>  (</a:t>
            </a:r>
            <a:r>
              <a:rPr lang="de-DE" dirty="0" err="1"/>
              <a:t>g</a:t>
            </a:r>
            <a:r>
              <a:rPr lang="de-DE" dirty="0"/>
              <a:t>) 1.50 m/s</a:t>
            </a:r>
          </a:p>
          <a:p>
            <a:r>
              <a:rPr lang="de-DE" dirty="0"/>
              <a:t>  (h) x = 0. </a:t>
            </a:r>
          </a:p>
          <a:p>
            <a:r>
              <a:rPr lang="de-DE" dirty="0"/>
              <a:t>  (i) a = +/- 5.6 m/s</a:t>
            </a:r>
            <a:r>
              <a:rPr lang="de-DE" baseline="30000" dirty="0"/>
              <a:t>2</a:t>
            </a:r>
            <a:endParaRPr lang="de-DE" dirty="0"/>
          </a:p>
          <a:p>
            <a:r>
              <a:rPr lang="de-DE" dirty="0"/>
              <a:t>  (</a:t>
            </a:r>
            <a:r>
              <a:rPr lang="de-DE" dirty="0" err="1"/>
              <a:t>j</a:t>
            </a:r>
            <a:r>
              <a:rPr lang="de-DE" dirty="0"/>
              <a:t>) x = +/- A</a:t>
            </a:r>
          </a:p>
          <a:p>
            <a:r>
              <a:rPr lang="de-DE" dirty="0"/>
              <a:t>  (</a:t>
            </a:r>
            <a:r>
              <a:rPr lang="de-DE" dirty="0" err="1"/>
              <a:t>k</a:t>
            </a:r>
            <a:r>
              <a:rPr lang="de-DE" dirty="0"/>
              <a:t>) </a:t>
            </a:r>
            <a:r>
              <a:rPr lang="de-DE" dirty="0" err="1"/>
              <a:t>y</a:t>
            </a:r>
            <a:r>
              <a:rPr lang="de-DE" dirty="0"/>
              <a:t>(t) = 0.4sin(3.74t-2.76)   </a:t>
            </a:r>
            <a:r>
              <a:rPr lang="de-DE" dirty="0" err="1"/>
              <a:t>or</a:t>
            </a:r>
            <a:r>
              <a:rPr lang="de-DE" dirty="0"/>
              <a:t>   </a:t>
            </a:r>
            <a:r>
              <a:rPr lang="de-DE" dirty="0" err="1"/>
              <a:t>y</a:t>
            </a:r>
            <a:r>
              <a:rPr lang="de-DE" dirty="0"/>
              <a:t>(t) = 0.4cos(3.74t+1.96)</a:t>
            </a:r>
            <a:endParaRPr lang="en-US" dirty="0"/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D2C3E11F-5122-2A47-9A98-9EAD2644EF5A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16.)</a:t>
            </a:r>
          </a:p>
        </p:txBody>
      </p:sp>
    </p:spTree>
    <p:extLst>
      <p:ext uri="{BB962C8B-B14F-4D97-AF65-F5344CB8AC3E}">
        <p14:creationId xmlns:p14="http://schemas.microsoft.com/office/powerpoint/2010/main" val="242723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2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Summing up the important equations: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4643" y="1298222"/>
                <a:ext cx="8750461" cy="498827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From yesterday’s </a:t>
                </a:r>
                <a:r>
                  <a:rPr lang="en-US" dirty="0"/>
                  <a:t>spring/mass derivation, we found: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The position function </a:t>
                </a:r>
                <a:r>
                  <a:rPr lang="en-US" sz="2200" dirty="0"/>
                  <a:t>for an object undergoing simple harmonic motion is a sine/cosine function in the form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𝐴𝑐𝑜𝑠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2200" dirty="0"/>
                  <a:t>  where </a:t>
                </a:r>
                <a:r>
                  <a:rPr lang="en-US" sz="2200" dirty="0">
                    <a:solidFill>
                      <a:srgbClr val="2D5FD0"/>
                    </a:solidFill>
                  </a:rPr>
                  <a:t>A = amplitude </a:t>
                </a:r>
                <a:r>
                  <a:rPr lang="en-US" sz="2200" dirty="0"/>
                  <a:t>of oscillation (unit meters),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lang="en-US" sz="2200" dirty="0">
                    <a:solidFill>
                      <a:srgbClr val="2D5FD0"/>
                    </a:solidFill>
                  </a:rPr>
                  <a:t> = angular frequency </a:t>
                </a:r>
                <a:r>
                  <a:rPr lang="en-US" sz="2200" dirty="0"/>
                  <a:t>(rad/sec), and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</m:oMath>
                </a14:m>
                <a:r>
                  <a:rPr lang="en-US" sz="2200" dirty="0">
                    <a:solidFill>
                      <a:srgbClr val="2D5FD0"/>
                    </a:solidFill>
                  </a:rPr>
                  <a:t> = phase shift </a:t>
                </a:r>
                <a:r>
                  <a:rPr lang="en-US" sz="2200" dirty="0"/>
                  <a:t>to get the displacement we want at t = 0</a:t>
                </a:r>
              </a:p>
              <a:p>
                <a:pPr lvl="1"/>
                <a:endParaRPr lang="en-US" sz="2200" dirty="0"/>
              </a:p>
              <a:p>
                <a:pPr marL="457200" lvl="1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The maximum velocity </a:t>
                </a:r>
                <a:r>
                  <a:rPr lang="en-US" sz="2200" dirty="0"/>
                  <a:t>is </a:t>
                </a:r>
                <a:r>
                  <a:rPr lang="en-US" sz="2200" dirty="0">
                    <a:solidFill>
                      <a:srgbClr val="2D5FD0"/>
                    </a:solidFill>
                  </a:rPr>
                  <a:t>found at equilibrium </a:t>
                </a:r>
                <a:r>
                  <a:rPr lang="en-US" sz="2200" dirty="0"/>
                  <a:t>(when x = 0) and can be found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sz="2200" dirty="0"/>
                  <a:t>, and the </a:t>
                </a:r>
                <a:r>
                  <a:rPr lang="en-US" sz="2200" dirty="0">
                    <a:solidFill>
                      <a:srgbClr val="2D5FD0"/>
                    </a:solidFill>
                  </a:rPr>
                  <a:t>maximum acceleration </a:t>
                </a:r>
                <a:r>
                  <a:rPr lang="en-US" sz="2200" dirty="0"/>
                  <a:t>is </a:t>
                </a:r>
                <a:r>
                  <a:rPr lang="en-US" sz="2200" dirty="0">
                    <a:solidFill>
                      <a:srgbClr val="2D5FD0"/>
                    </a:solidFill>
                  </a:rPr>
                  <a:t>found at the extremes </a:t>
                </a:r>
                <a:r>
                  <a:rPr lang="en-US" sz="2200" dirty="0"/>
                  <a:t>(max amplitudes) and will have a magnitude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𝐴</m:t>
                    </m:r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pPr lvl="1"/>
                <a:endParaRPr lang="en-US" sz="2200" dirty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The angular frequency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200" dirty="0"/>
                  <a:t> can be </a:t>
                </a:r>
                <a:r>
                  <a:rPr lang="en-US" sz="2200" dirty="0">
                    <a:solidFill>
                      <a:srgbClr val="2D5FD0"/>
                    </a:solidFill>
                  </a:rPr>
                  <a:t>related to </a:t>
                </a:r>
                <a:r>
                  <a:rPr lang="en-US" sz="2200" dirty="0"/>
                  <a:t>the </a:t>
                </a:r>
                <a:r>
                  <a:rPr lang="en-US" sz="2200" dirty="0">
                    <a:solidFill>
                      <a:srgbClr val="2D5FD0"/>
                    </a:solidFill>
                  </a:rPr>
                  <a:t>frequency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200" i="1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𝜐</m:t>
                    </m:r>
                  </m:oMath>
                </a14:m>
                <a:r>
                  <a:rPr lang="en-US" sz="2200" dirty="0">
                    <a:solidFill>
                      <a:srgbClr val="2D5FD0"/>
                    </a:solidFill>
                  </a:rPr>
                  <a:t> </a:t>
                </a:r>
                <a:r>
                  <a:rPr lang="en-US" sz="2200" dirty="0"/>
                  <a:t>by the expression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=2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𝜋𝜐</m:t>
                    </m:r>
                    <m:r>
                      <a:rPr lang="en-US" sz="2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r>
                  <a:rPr lang="en-US" sz="2200" dirty="0"/>
                  <a:t>  (For a spring system, this can also be related to the mass m being oscillated and the spring constant k by the relationship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200" dirty="0"/>
                  <a:t>.)</a:t>
                </a:r>
              </a:p>
              <a:p>
                <a:pPr marL="457200" lvl="1" indent="0">
                  <a:buNone/>
                </a:pPr>
                <a:endParaRPr lang="en-US" sz="2200" dirty="0"/>
              </a:p>
              <a:p>
                <a:pPr marL="457200" lvl="1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And finally</a:t>
                </a:r>
                <a:r>
                  <a:rPr lang="en-US" sz="2200" dirty="0"/>
                  <a:t>, the </a:t>
                </a:r>
                <a:r>
                  <a:rPr lang="en-US" sz="2200" dirty="0">
                    <a:solidFill>
                      <a:srgbClr val="2D5FD0"/>
                    </a:solidFill>
                  </a:rPr>
                  <a:t>period T</a:t>
                </a:r>
                <a:r>
                  <a:rPr lang="en-US" sz="2200" dirty="0"/>
                  <a:t> in </a:t>
                </a:r>
                <a:r>
                  <a:rPr lang="en-US" sz="2200" dirty="0">
                    <a:solidFill>
                      <a:srgbClr val="2D5FD0"/>
                    </a:solidFill>
                  </a:rPr>
                  <a:t>seconds</a:t>
                </a:r>
                <a:r>
                  <a:rPr lang="en-US" sz="2200" dirty="0"/>
                  <a:t> can be found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𝜐</m:t>
                        </m:r>
                      </m:den>
                    </m:f>
                  </m:oMath>
                </a14:m>
                <a:endParaRPr lang="en-US" sz="2200" b="0" dirty="0">
                  <a:ea typeface="Cambria Math" charset="0"/>
                  <a:cs typeface="Cambria Math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643" y="1298222"/>
                <a:ext cx="8750461" cy="4988278"/>
              </a:xfrm>
              <a:blipFill>
                <a:blip r:embed="rId2"/>
                <a:stretch>
                  <a:fillRect l="-1014" t="-1777" r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8">
            <a:extLst>
              <a:ext uri="{FF2B5EF4-FFF2-40B4-BE49-F238E27FC236}">
                <a16:creationId xmlns:a16="http://schemas.microsoft.com/office/drawing/2014/main" id="{44B342A0-6C88-D646-959A-20F7EA2EB238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</a:p>
        </p:txBody>
      </p:sp>
    </p:spTree>
    <p:extLst>
      <p:ext uri="{BB962C8B-B14F-4D97-AF65-F5344CB8AC3E}">
        <p14:creationId xmlns:p14="http://schemas.microsoft.com/office/powerpoint/2010/main" val="191304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in a Simple Harmonic Oscillation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461094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At extremes </a:t>
                </a:r>
                <a:r>
                  <a:rPr lang="en-US" sz="2000" dirty="0"/>
                  <a:t>where the </a:t>
                </a:r>
                <a:r>
                  <a:rPr lang="en-US" sz="2000" dirty="0">
                    <a:solidFill>
                      <a:srgbClr val="3063D5"/>
                    </a:solidFill>
                  </a:rPr>
                  <a:t>velocity is zero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00C201"/>
                    </a:solidFill>
                  </a:rPr>
                  <a:t>all the energy is </a:t>
                </a:r>
                <a:r>
                  <a:rPr lang="en-US" sz="2000" b="1" dirty="0">
                    <a:solidFill>
                      <a:srgbClr val="00C201"/>
                    </a:solidFill>
                  </a:rPr>
                  <a:t>potential</a:t>
                </a:r>
                <a:r>
                  <a:rPr lang="en-US" sz="2000" dirty="0"/>
                  <a:t>, and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𝑠𝑝𝑟𝑖𝑛𝑔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𝑘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 So at </a:t>
                </a:r>
                <a:r>
                  <a:rPr lang="en-US" dirty="0">
                    <a:solidFill>
                      <a:srgbClr val="00C201"/>
                    </a:solidFill>
                  </a:rPr>
                  <a:t>x = +/- A, </a:t>
                </a:r>
                <a:r>
                  <a:rPr lang="en-US" dirty="0" err="1">
                    <a:solidFill>
                      <a:srgbClr val="C00000"/>
                    </a:solidFill>
                  </a:rPr>
                  <a:t>U</a:t>
                </a:r>
                <a:r>
                  <a:rPr lang="en-US" baseline="-25000" dirty="0" err="1">
                    <a:solidFill>
                      <a:srgbClr val="C00000"/>
                    </a:solidFill>
                  </a:rPr>
                  <a:t>spring</a:t>
                </a:r>
                <a:r>
                  <a:rPr lang="en-US" dirty="0">
                    <a:solidFill>
                      <a:srgbClr val="C00000"/>
                    </a:solidFill>
                  </a:rPr>
                  <a:t> = ½ kA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</a:p>
              <a:p>
                <a:pPr lvl="1"/>
                <a:endParaRPr lang="en-US" baseline="30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At equilibrium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3063D5"/>
                    </a:solidFill>
                  </a:rPr>
                  <a:t>x = 0 </a:t>
                </a:r>
                <a:r>
                  <a:rPr lang="en-US" sz="2000" dirty="0"/>
                  <a:t>so there is </a:t>
                </a:r>
                <a:r>
                  <a:rPr lang="en-US" sz="2000" dirty="0">
                    <a:solidFill>
                      <a:srgbClr val="3063D5"/>
                    </a:solidFill>
                  </a:rPr>
                  <a:t>no potential energy </a:t>
                </a:r>
                <a:r>
                  <a:rPr lang="en-US" sz="2000" dirty="0"/>
                  <a:t>and </a:t>
                </a:r>
                <a:r>
                  <a:rPr lang="en-US" sz="2000" dirty="0">
                    <a:solidFill>
                      <a:srgbClr val="3063D5"/>
                    </a:solidFill>
                  </a:rPr>
                  <a:t>all</a:t>
                </a:r>
                <a:r>
                  <a:rPr lang="en-US" sz="2000" dirty="0"/>
                  <a:t> the </a:t>
                </a:r>
                <a:r>
                  <a:rPr lang="en-US" sz="2000" dirty="0">
                    <a:solidFill>
                      <a:srgbClr val="3063D5"/>
                    </a:solidFill>
                  </a:rPr>
                  <a:t>energy</a:t>
                </a:r>
                <a:r>
                  <a:rPr lang="en-US" sz="2000" dirty="0"/>
                  <a:t> is </a:t>
                </a:r>
                <a:r>
                  <a:rPr lang="en-US" sz="2000" dirty="0">
                    <a:solidFill>
                      <a:srgbClr val="3063D5"/>
                    </a:solidFill>
                  </a:rPr>
                  <a:t>kinetic</a:t>
                </a:r>
                <a:r>
                  <a:rPr lang="en-US" sz="2000" dirty="0"/>
                  <a:t>, and the </a:t>
                </a:r>
                <a:r>
                  <a:rPr lang="en-US" sz="2000" dirty="0">
                    <a:solidFill>
                      <a:srgbClr val="00C201"/>
                    </a:solidFill>
                  </a:rPr>
                  <a:t>object is moving at maximum v</a:t>
                </a:r>
                <a:r>
                  <a:rPr lang="en-US" sz="2000" dirty="0"/>
                  <a:t>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 So at </a:t>
                </a:r>
                <a:r>
                  <a:rPr lang="en-US" dirty="0">
                    <a:solidFill>
                      <a:srgbClr val="00C201"/>
                    </a:solidFill>
                  </a:rPr>
                  <a:t>x = 0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𝐾𝐸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𝑚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Conservation of energy </a:t>
                </a:r>
                <a:r>
                  <a:rPr lang="en-US" sz="2000" dirty="0"/>
                  <a:t>tells us that </a:t>
                </a:r>
                <a:r>
                  <a:rPr lang="en-US" sz="2000" dirty="0">
                    <a:solidFill>
                      <a:srgbClr val="2D5FD0"/>
                    </a:solidFill>
                  </a:rPr>
                  <a:t>U + K </a:t>
                </a:r>
                <a:r>
                  <a:rPr lang="en-US" sz="2000" dirty="0"/>
                  <a:t>at any point </a:t>
                </a:r>
                <a:r>
                  <a:rPr lang="en-US" sz="2000" dirty="0">
                    <a:solidFill>
                      <a:srgbClr val="2D5FD0"/>
                    </a:solidFill>
                  </a:rPr>
                  <a:t>must be constant</a:t>
                </a:r>
                <a:r>
                  <a:rPr lang="en-US" sz="2000" dirty="0"/>
                  <a:t>. Therefore, at any </a:t>
                </a:r>
                <a:r>
                  <a:rPr lang="en-US" sz="2000" dirty="0">
                    <a:solidFill>
                      <a:srgbClr val="00B050"/>
                    </a:solidFill>
                  </a:rPr>
                  <a:t>intermediate point</a:t>
                </a:r>
                <a:r>
                  <a:rPr lang="en-US" sz="2000" dirty="0"/>
                  <a:t>: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461094" cy="4525963"/>
              </a:xfrm>
              <a:blipFill>
                <a:blip r:embed="rId2"/>
                <a:stretch>
                  <a:fillRect l="-750" t="-838" r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41778" y="5152270"/>
                <a:ext cx="4660443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𝑡𝑜𝑡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𝑘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𝑘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𝑚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778" y="5152270"/>
                <a:ext cx="4660443" cy="576183"/>
              </a:xfrm>
              <a:prstGeom prst="rect">
                <a:avLst/>
              </a:prstGeom>
              <a:blipFill>
                <a:blip r:embed="rId3"/>
                <a:stretch>
                  <a:fillRect l="-543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8">
            <a:extLst>
              <a:ext uri="{FF2B5EF4-FFF2-40B4-BE49-F238E27FC236}">
                <a16:creationId xmlns:a16="http://schemas.microsoft.com/office/drawing/2014/main" id="{E832A62D-8EA7-6C46-BEEA-B8AE569DBA25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3.)</a:t>
            </a:r>
          </a:p>
        </p:txBody>
      </p:sp>
    </p:spTree>
    <p:extLst>
      <p:ext uri="{BB962C8B-B14F-4D97-AF65-F5344CB8AC3E}">
        <p14:creationId xmlns:p14="http://schemas.microsoft.com/office/powerpoint/2010/main" val="245553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53751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4..)</a:t>
            </a:r>
          </a:p>
        </p:txBody>
      </p:sp>
      <p:graphicFrame>
        <p:nvGraphicFramePr>
          <p:cNvPr id="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476432"/>
              </p:ext>
            </p:extLst>
          </p:nvPr>
        </p:nvGraphicFramePr>
        <p:xfrm>
          <a:off x="825500" y="2813842"/>
          <a:ext cx="9255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4" imgW="558800" imgH="165100" progId="Equation.DSMT4">
                  <p:embed/>
                </p:oleObj>
              </mc:Choice>
              <mc:Fallback>
                <p:oleObj name="Equation" r:id="rId4" imgW="558800" imgH="165100" progId="Equation.DSMT4">
                  <p:embed/>
                  <p:pic>
                    <p:nvPicPr>
                      <p:cNvPr id="4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813842"/>
                        <a:ext cx="9255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14121" y="918417"/>
            <a:ext cx="390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Relationships always true: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816131"/>
              </p:ext>
            </p:extLst>
          </p:nvPr>
        </p:nvGraphicFramePr>
        <p:xfrm>
          <a:off x="830263" y="3149360"/>
          <a:ext cx="6508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6" imgW="393700" imgH="393700" progId="Equation.DSMT4">
                  <p:embed/>
                </p:oleObj>
              </mc:Choice>
              <mc:Fallback>
                <p:oleObj name="Equation" r:id="rId6" imgW="393700" imgH="393700" progId="Equation.DSMT4">
                  <p:embed/>
                  <p:pic>
                    <p:nvPicPr>
                      <p:cNvPr id="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3149360"/>
                        <a:ext cx="6508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-40068" y="1365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Summary of Relationships</a:t>
            </a:r>
          </a:p>
        </p:txBody>
      </p:sp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41824"/>
              </p:ext>
            </p:extLst>
          </p:nvPr>
        </p:nvGraphicFramePr>
        <p:xfrm>
          <a:off x="825501" y="1490422"/>
          <a:ext cx="3286126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8" imgW="1981200" imgH="419100" progId="Equation.DSMT4">
                  <p:embed/>
                </p:oleObj>
              </mc:Choice>
              <mc:Fallback>
                <p:oleObj name="Equation" r:id="rId8" imgW="1981200" imgH="419100" progId="Equation.DSMT4">
                  <p:embed/>
                  <p:pic>
                    <p:nvPicPr>
                      <p:cNvPr id="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1" y="1490422"/>
                        <a:ext cx="3286126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900489"/>
              </p:ext>
            </p:extLst>
          </p:nvPr>
        </p:nvGraphicFramePr>
        <p:xfrm>
          <a:off x="830263" y="3860243"/>
          <a:ext cx="1803173" cy="38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10" imgW="1092200" imgH="228600" progId="Equation.DSMT4">
                  <p:embed/>
                </p:oleObj>
              </mc:Choice>
              <mc:Fallback>
                <p:oleObj name="Equation" r:id="rId10" imgW="1092200" imgH="228600" progId="Equation.DSMT4">
                  <p:embed/>
                  <p:pic>
                    <p:nvPicPr>
                      <p:cNvPr id="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3860243"/>
                        <a:ext cx="1803173" cy="381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143460"/>
              </p:ext>
            </p:extLst>
          </p:nvPr>
        </p:nvGraphicFramePr>
        <p:xfrm>
          <a:off x="817563" y="4935297"/>
          <a:ext cx="1074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12" imgW="647700" imgH="203200" progId="Equation.DSMT4">
                  <p:embed/>
                </p:oleObj>
              </mc:Choice>
              <mc:Fallback>
                <p:oleObj name="Equation" r:id="rId12" imgW="647700" imgH="203200" progId="Equation.DSMT4">
                  <p:embed/>
                  <p:pic>
                    <p:nvPicPr>
                      <p:cNvPr id="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4935297"/>
                        <a:ext cx="10747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690803"/>
              </p:ext>
            </p:extLst>
          </p:nvPr>
        </p:nvGraphicFramePr>
        <p:xfrm>
          <a:off x="817563" y="5421912"/>
          <a:ext cx="12017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14" imgW="723900" imgH="228600" progId="Equation.DSMT4">
                  <p:embed/>
                </p:oleObj>
              </mc:Choice>
              <mc:Fallback>
                <p:oleObj name="Equation" r:id="rId14" imgW="723900" imgH="228600" progId="Equation.DSMT4">
                  <p:embed/>
                  <p:pic>
                    <p:nvPicPr>
                      <p:cNvPr id="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5421912"/>
                        <a:ext cx="120173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216401" y="1650234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characteristic equation for simple harmonic motion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55996" y="2695335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angular frequency and frequency related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55996" y="3259810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period inversely related to frequency 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55996" y="3808172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position function for </a:t>
            </a:r>
            <a:r>
              <a:rPr lang="en-US" dirty="0" err="1">
                <a:latin typeface="Times New Roman"/>
                <a:cs typeface="Times New Roman"/>
              </a:rPr>
              <a:t>s.h.m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80835"/>
              </p:ext>
            </p:extLst>
          </p:nvPr>
        </p:nvGraphicFramePr>
        <p:xfrm>
          <a:off x="825501" y="4309822"/>
          <a:ext cx="33956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16" imgW="2057400" imgH="330200" progId="Equation.DSMT4">
                  <p:embed/>
                </p:oleObj>
              </mc:Choice>
              <mc:Fallback>
                <p:oleObj name="Equation" r:id="rId16" imgW="2057400" imgH="330200" progId="Equation.DSMT4">
                  <p:embed/>
                  <p:pic>
                    <p:nvPicPr>
                      <p:cNvPr id="5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1" y="4309822"/>
                        <a:ext cx="33956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255996" y="4342604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velocity and acceleration functions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473587"/>
              </p:ext>
            </p:extLst>
          </p:nvPr>
        </p:nvGraphicFramePr>
        <p:xfrm>
          <a:off x="828449" y="2166697"/>
          <a:ext cx="1009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18" imgW="609600" imgH="279400" progId="Equation.DSMT4">
                  <p:embed/>
                </p:oleObj>
              </mc:Choice>
              <mc:Fallback>
                <p:oleObj name="Equation" r:id="rId18" imgW="609600" imgH="279400" progId="Equation.DSMT4">
                  <p:embed/>
                  <p:pic>
                    <p:nvPicPr>
                      <p:cNvPr id="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49" y="2166697"/>
                        <a:ext cx="10096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255996" y="2192097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angular frequency from characteristic equation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51234" y="4897197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maximum velocity (happens at equilibrium)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46472" y="5451790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maximum acceleration (happens at extremes)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04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8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12.)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121" y="1150433"/>
            <a:ext cx="390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For a spring: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34833" y="21943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Summary of Relationships</a:t>
            </a:r>
          </a:p>
        </p:txBody>
      </p:sp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817563" y="1701800"/>
          <a:ext cx="17478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Equation" r:id="rId4" imgW="1054100" imgH="444500" progId="Equation.DSMT4">
                  <p:embed/>
                </p:oleObj>
              </mc:Choice>
              <mc:Fallback>
                <p:oleObj name="Equation" r:id="rId4" imgW="1054100" imgH="444500" progId="Equation.DSMT4">
                  <p:embed/>
                  <p:pic>
                    <p:nvPicPr>
                      <p:cNvPr id="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1701800"/>
                        <a:ext cx="174783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216401" y="1882250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characteristic equation for simple harmonic motion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55996" y="3406220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total mechanical energy in system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/>
        </p:nvGraphicFramePr>
        <p:xfrm>
          <a:off x="830263" y="2393950"/>
          <a:ext cx="11985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6" imgW="723900" imgH="482600" progId="Equation.DSMT4">
                  <p:embed/>
                </p:oleObj>
              </mc:Choice>
              <mc:Fallback>
                <p:oleObj name="Equation" r:id="rId6" imgW="723900" imgH="482600" progId="Equation.DSMT4">
                  <p:embed/>
                  <p:pic>
                    <p:nvPicPr>
                      <p:cNvPr id="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2393950"/>
                        <a:ext cx="119856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255996" y="2614613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angular frequency from characteristic equation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830263" y="3275013"/>
          <a:ext cx="12827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8" imgW="774700" imgH="393700" progId="Equation.DSMT4">
                  <p:embed/>
                </p:oleObj>
              </mc:Choice>
              <mc:Fallback>
                <p:oleObj name="Equation" r:id="rId8" imgW="774700" imgH="393700" progId="Equation.DSMT4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3275013"/>
                        <a:ext cx="12827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7523" y="4170070"/>
            <a:ext cx="8397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period of oscillation </a:t>
            </a:r>
            <a:r>
              <a:rPr lang="en-US" sz="2000" dirty="0">
                <a:latin typeface="Times New Roman"/>
                <a:cs typeface="Times New Roman"/>
              </a:rPr>
              <a:t>for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spring</a:t>
            </a:r>
            <a:r>
              <a:rPr lang="en-US" sz="2000" dirty="0">
                <a:latin typeface="Times New Roman"/>
                <a:cs typeface="Times New Roman"/>
              </a:rPr>
              <a:t> is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constant </a:t>
            </a:r>
            <a:r>
              <a:rPr lang="en-US" sz="2000" dirty="0">
                <a:latin typeface="Times New Roman"/>
                <a:cs typeface="Times New Roman"/>
              </a:rPr>
              <a:t>no matter what the spring’s amplitude.  How so? 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larger displacement </a:t>
            </a:r>
            <a:r>
              <a:rPr lang="en-US" sz="2000" dirty="0">
                <a:latin typeface="Times New Roman"/>
                <a:cs typeface="Times New Roman"/>
              </a:rPr>
              <a:t>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require more distance traveled </a:t>
            </a:r>
            <a:r>
              <a:rPr lang="en-US" sz="2000" dirty="0">
                <a:latin typeface="Times New Roman"/>
                <a:cs typeface="Times New Roman"/>
              </a:rPr>
              <a:t>to execute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single cycle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but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because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force</a:t>
            </a:r>
            <a:r>
              <a:rPr lang="en-US" sz="2000" dirty="0">
                <a:latin typeface="Times New Roman"/>
                <a:cs typeface="Times New Roman"/>
              </a:rPr>
              <a:t> is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function of displacement</a:t>
            </a:r>
            <a:r>
              <a:rPr lang="en-US" sz="2000" dirty="0">
                <a:latin typeface="Times New Roman"/>
                <a:cs typeface="Times New Roman"/>
              </a:rPr>
              <a:t>, it will also generate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larger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maximum force</a:t>
            </a:r>
            <a:r>
              <a:rPr lang="en-US" sz="2000" dirty="0">
                <a:latin typeface="Times New Roman"/>
                <a:cs typeface="Times New Roman"/>
              </a:rPr>
              <a:t>, so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period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will stay the same </a:t>
            </a:r>
            <a:r>
              <a:rPr lang="en-US" sz="2000" dirty="0">
                <a:latin typeface="Times New Roman"/>
                <a:cs typeface="Times New Roman"/>
              </a:rPr>
              <a:t>no matter what!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94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8" grpId="0"/>
      <p:bldP spid="6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45" y="194261"/>
            <a:ext cx="8229600" cy="660573"/>
          </a:xfrm>
        </p:spPr>
        <p:txBody>
          <a:bodyPr>
            <a:normAutofit fontScale="90000"/>
          </a:bodyPr>
          <a:lstStyle/>
          <a:p>
            <a:r>
              <a:rPr lang="en-US" dirty="0"/>
              <a:t>Looking for patterns</a:t>
            </a:r>
            <a:r>
              <a:rPr lang="mr-IN" dirty="0"/>
              <a:t>…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97060" y="1109150"/>
            <a:ext cx="0" cy="434699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15255" y="1109150"/>
            <a:ext cx="0" cy="434699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02473" y="1109150"/>
            <a:ext cx="0" cy="434699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72521" y="1109150"/>
            <a:ext cx="0" cy="434699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79800" y="1589819"/>
            <a:ext cx="543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96F1DA-AE8B-984E-98BB-B8D2F43ECCFA}"/>
              </a:ext>
            </a:extLst>
          </p:cNvPr>
          <p:cNvCxnSpPr>
            <a:cxnSpLocks/>
          </p:cNvCxnSpPr>
          <p:nvPr/>
        </p:nvCxnSpPr>
        <p:spPr>
          <a:xfrm>
            <a:off x="1301714" y="1643396"/>
            <a:ext cx="0" cy="394017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8085414-E5B4-1B49-9705-D77DE2AD6CEA}"/>
              </a:ext>
            </a:extLst>
          </p:cNvPr>
          <p:cNvCxnSpPr>
            <a:cxnSpLocks/>
          </p:cNvCxnSpPr>
          <p:nvPr/>
        </p:nvCxnSpPr>
        <p:spPr>
          <a:xfrm>
            <a:off x="2027747" y="1633514"/>
            <a:ext cx="0" cy="394017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EE41D4D-BB29-E743-84B8-90E49F221358}"/>
              </a:ext>
            </a:extLst>
          </p:cNvPr>
          <p:cNvCxnSpPr>
            <a:cxnSpLocks/>
          </p:cNvCxnSpPr>
          <p:nvPr/>
        </p:nvCxnSpPr>
        <p:spPr>
          <a:xfrm>
            <a:off x="2749302" y="1636689"/>
            <a:ext cx="0" cy="394017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848F77E-0676-694D-BF43-1BEADFE9B325}"/>
              </a:ext>
            </a:extLst>
          </p:cNvPr>
          <p:cNvSpPr/>
          <p:nvPr/>
        </p:nvSpPr>
        <p:spPr>
          <a:xfrm>
            <a:off x="244506" y="1730608"/>
            <a:ext cx="287929" cy="735113"/>
          </a:xfrm>
          <a:prstGeom prst="rect">
            <a:avLst/>
          </a:prstGeom>
          <a:solidFill>
            <a:srgbClr val="00C20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9A0378-94BF-1842-BE6E-5C8D55EF3104}"/>
              </a:ext>
            </a:extLst>
          </p:cNvPr>
          <p:cNvCxnSpPr>
            <a:cxnSpLocks/>
          </p:cNvCxnSpPr>
          <p:nvPr/>
        </p:nvCxnSpPr>
        <p:spPr>
          <a:xfrm flipV="1">
            <a:off x="532435" y="1881763"/>
            <a:ext cx="108854" cy="22011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6681835-47E4-074C-95C5-4F3DE21FA0CF}"/>
              </a:ext>
            </a:extLst>
          </p:cNvPr>
          <p:cNvCxnSpPr>
            <a:cxnSpLocks/>
          </p:cNvCxnSpPr>
          <p:nvPr/>
        </p:nvCxnSpPr>
        <p:spPr>
          <a:xfrm flipV="1">
            <a:off x="793143" y="1871714"/>
            <a:ext cx="189517" cy="32037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BA165E-41CE-E143-84D8-DAAC6CED4778}"/>
              </a:ext>
            </a:extLst>
          </p:cNvPr>
          <p:cNvCxnSpPr>
            <a:cxnSpLocks/>
          </p:cNvCxnSpPr>
          <p:nvPr/>
        </p:nvCxnSpPr>
        <p:spPr>
          <a:xfrm flipV="1">
            <a:off x="1126173" y="1881239"/>
            <a:ext cx="181891" cy="32037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4593B32-E187-3F40-8353-AE7B4164C01C}"/>
              </a:ext>
            </a:extLst>
          </p:cNvPr>
          <p:cNvCxnSpPr>
            <a:cxnSpLocks/>
          </p:cNvCxnSpPr>
          <p:nvPr/>
        </p:nvCxnSpPr>
        <p:spPr>
          <a:xfrm flipV="1">
            <a:off x="1459203" y="1881239"/>
            <a:ext cx="181891" cy="32037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DB47C28-7682-B743-B919-B24F00A0EF74}"/>
              </a:ext>
            </a:extLst>
          </p:cNvPr>
          <p:cNvCxnSpPr>
            <a:cxnSpLocks/>
          </p:cNvCxnSpPr>
          <p:nvPr/>
        </p:nvCxnSpPr>
        <p:spPr>
          <a:xfrm flipV="1">
            <a:off x="1792233" y="2022664"/>
            <a:ext cx="111502" cy="17895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E8961C-0627-2B43-8C83-3E185DE21E27}"/>
              </a:ext>
            </a:extLst>
          </p:cNvPr>
          <p:cNvCxnSpPr>
            <a:cxnSpLocks/>
          </p:cNvCxnSpPr>
          <p:nvPr/>
        </p:nvCxnSpPr>
        <p:spPr>
          <a:xfrm flipH="1" flipV="1">
            <a:off x="641136" y="1865363"/>
            <a:ext cx="152007" cy="33307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4E8FA36-D8F6-7C49-8965-6ADC42A55B32}"/>
              </a:ext>
            </a:extLst>
          </p:cNvPr>
          <p:cNvCxnSpPr>
            <a:cxnSpLocks/>
          </p:cNvCxnSpPr>
          <p:nvPr/>
        </p:nvCxnSpPr>
        <p:spPr>
          <a:xfrm flipH="1" flipV="1">
            <a:off x="980777" y="1871713"/>
            <a:ext cx="152007" cy="33307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F15A91-8993-C24E-B4E2-A07B976A0694}"/>
              </a:ext>
            </a:extLst>
          </p:cNvPr>
          <p:cNvCxnSpPr>
            <a:cxnSpLocks/>
          </p:cNvCxnSpPr>
          <p:nvPr/>
        </p:nvCxnSpPr>
        <p:spPr>
          <a:xfrm flipH="1" flipV="1">
            <a:off x="1310748" y="1871713"/>
            <a:ext cx="152007" cy="33307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DD256E4-4B42-B246-92CE-81A54E74726C}"/>
              </a:ext>
            </a:extLst>
          </p:cNvPr>
          <p:cNvCxnSpPr>
            <a:cxnSpLocks/>
          </p:cNvCxnSpPr>
          <p:nvPr/>
        </p:nvCxnSpPr>
        <p:spPr>
          <a:xfrm flipH="1" flipV="1">
            <a:off x="1643894" y="1871713"/>
            <a:ext cx="152007" cy="33307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0008306-8576-5C40-94D2-F9C60B851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052634"/>
              </p:ext>
            </p:extLst>
          </p:nvPr>
        </p:nvGraphicFramePr>
        <p:xfrm>
          <a:off x="1800942" y="1372921"/>
          <a:ext cx="455341" cy="195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0" r:id="rId3" imgW="355600" imgH="152400" progId="Equation.DSMT4">
                  <p:embed/>
                </p:oleObj>
              </mc:Choice>
              <mc:Fallback>
                <p:oleObj r:id="rId3" imgW="355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0942" y="1372921"/>
                        <a:ext cx="455341" cy="195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>
            <a:extLst>
              <a:ext uri="{FF2B5EF4-FFF2-40B4-BE49-F238E27FC236}">
                <a16:creationId xmlns:a16="http://schemas.microsoft.com/office/drawing/2014/main" id="{B07F85EF-4346-FB44-A3D7-05C4D6C9F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59253"/>
              </p:ext>
            </p:extLst>
          </p:nvPr>
        </p:nvGraphicFramePr>
        <p:xfrm>
          <a:off x="991357" y="1278816"/>
          <a:ext cx="63341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1" r:id="rId5" imgW="495300" imgH="165100" progId="Equation.DSMT4">
                  <p:embed/>
                </p:oleObj>
              </mc:Choice>
              <mc:Fallback>
                <p:oleObj r:id="rId5" imgW="495300" imgH="1651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0008306-8576-5C40-94D2-F9C60B8510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1357" y="1278816"/>
                        <a:ext cx="633413" cy="21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>
            <a:extLst>
              <a:ext uri="{FF2B5EF4-FFF2-40B4-BE49-F238E27FC236}">
                <a16:creationId xmlns:a16="http://schemas.microsoft.com/office/drawing/2014/main" id="{2CEE73BE-F39D-2147-B69D-8677E9A68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051018"/>
              </p:ext>
            </p:extLst>
          </p:nvPr>
        </p:nvGraphicFramePr>
        <p:xfrm>
          <a:off x="2503605" y="1276546"/>
          <a:ext cx="503237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2" r:id="rId7" imgW="393700" imgH="165100" progId="Equation.DSMT4">
                  <p:embed/>
                </p:oleObj>
              </mc:Choice>
              <mc:Fallback>
                <p:oleObj r:id="rId7" imgW="393700" imgH="165100" progId="Equation.DSMT4">
                  <p:embed/>
                  <p:pic>
                    <p:nvPicPr>
                      <p:cNvPr id="83" name="Object 82">
                        <a:extLst>
                          <a:ext uri="{FF2B5EF4-FFF2-40B4-BE49-F238E27FC236}">
                            <a16:creationId xmlns:a16="http://schemas.microsoft.com/office/drawing/2014/main" id="{B07F85EF-4346-FB44-A3D7-05C4D6C9F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3605" y="1276546"/>
                        <a:ext cx="503237" cy="21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463AE1FE-E0BD-1F4B-BB68-132640B42C39}"/>
              </a:ext>
            </a:extLst>
          </p:cNvPr>
          <p:cNvGrpSpPr/>
          <p:nvPr/>
        </p:nvGrpSpPr>
        <p:grpSpPr>
          <a:xfrm>
            <a:off x="237975" y="2381721"/>
            <a:ext cx="3259527" cy="865051"/>
            <a:chOff x="237975" y="2381721"/>
            <a:chExt cx="3259527" cy="865051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8AEE961A-52F1-8549-AB2D-1EDEAECA0FE7}"/>
                </a:ext>
              </a:extLst>
            </p:cNvPr>
            <p:cNvSpPr/>
            <p:nvPr/>
          </p:nvSpPr>
          <p:spPr>
            <a:xfrm>
              <a:off x="237975" y="2511659"/>
              <a:ext cx="287929" cy="735113"/>
            </a:xfrm>
            <a:prstGeom prst="rect">
              <a:avLst/>
            </a:prstGeom>
            <a:solidFill>
              <a:srgbClr val="00C20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CD873F02-EBAD-6540-8C39-7288A0B76E57}"/>
                </a:ext>
              </a:extLst>
            </p:cNvPr>
            <p:cNvGrpSpPr/>
            <p:nvPr/>
          </p:nvGrpSpPr>
          <p:grpSpPr>
            <a:xfrm>
              <a:off x="525903" y="2686531"/>
              <a:ext cx="2102564" cy="339429"/>
              <a:chOff x="532435" y="2444450"/>
              <a:chExt cx="1371300" cy="339429"/>
            </a:xfrm>
          </p:grpSpPr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FF25CA79-C3B7-3F44-BE0D-280FE7CCC7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435" y="2450801"/>
                <a:ext cx="108854" cy="220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84B0B213-5B16-5946-B409-F8BCE76A01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143" y="2450801"/>
                <a:ext cx="189517" cy="3203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1243DBAA-8F98-994D-B22D-6E1117D908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6173" y="2460326"/>
                <a:ext cx="181891" cy="3203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1C855B76-DA41-1447-9305-2E5266F2E1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9203" y="2460326"/>
                <a:ext cx="181891" cy="3203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659136BE-46A6-854B-A606-453FD1AD0E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2233" y="2601751"/>
                <a:ext cx="111502" cy="1789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98085F87-D1FA-7347-9A4A-2563EA3C9D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1136" y="244445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C0D5A601-2571-BB43-A8A4-83521113B1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0777" y="245080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C82DA9F7-A071-3D45-BD36-C7F3CCF593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10748" y="245080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32303ED-76E0-D14A-B367-2F4D2DF4A7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43894" y="245080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8BBB0C8B-CE63-B94D-AE14-8FF03D4593FA}"/>
                </a:ext>
              </a:extLst>
            </p:cNvPr>
            <p:cNvSpPr/>
            <p:nvPr/>
          </p:nvSpPr>
          <p:spPr>
            <a:xfrm>
              <a:off x="2632443" y="2723029"/>
              <a:ext cx="250910" cy="24160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8" name="Object 87">
              <a:extLst>
                <a:ext uri="{FF2B5EF4-FFF2-40B4-BE49-F238E27FC236}">
                  <a16:creationId xmlns:a16="http://schemas.microsoft.com/office/drawing/2014/main" id="{8021D9A0-BE70-1A4C-8644-051DF38504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2388564"/>
                </p:ext>
              </p:extLst>
            </p:nvPr>
          </p:nvGraphicFramePr>
          <p:xfrm>
            <a:off x="2783828" y="2381721"/>
            <a:ext cx="713674" cy="462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93" r:id="rId9" imgW="647700" imgH="419100" progId="Equation.DSMT4">
                    <p:embed/>
                  </p:oleObj>
                </mc:Choice>
                <mc:Fallback>
                  <p:oleObj r:id="rId9" imgW="647700" imgH="419100" progId="Equation.DSMT4">
                    <p:embed/>
                    <p:pic>
                      <p:nvPicPr>
                        <p:cNvPr id="83" name="Object 82">
                          <a:extLst>
                            <a:ext uri="{FF2B5EF4-FFF2-40B4-BE49-F238E27FC236}">
                              <a16:creationId xmlns:a16="http://schemas.microsoft.com/office/drawing/2014/main" id="{B07F85EF-4346-FB44-A3D7-05C4D6C9F9A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83828" y="2381721"/>
                          <a:ext cx="713674" cy="4621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6462FC-CC00-7A41-8AB3-1F859C72DB34}"/>
              </a:ext>
            </a:extLst>
          </p:cNvPr>
          <p:cNvGrpSpPr/>
          <p:nvPr/>
        </p:nvGrpSpPr>
        <p:grpSpPr>
          <a:xfrm>
            <a:off x="237975" y="3141488"/>
            <a:ext cx="2963415" cy="869722"/>
            <a:chOff x="237975" y="3141488"/>
            <a:chExt cx="2963415" cy="86972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B5F6F60B-4666-9747-900B-F9F2D19AEEE2}"/>
                </a:ext>
              </a:extLst>
            </p:cNvPr>
            <p:cNvSpPr/>
            <p:nvPr/>
          </p:nvSpPr>
          <p:spPr>
            <a:xfrm>
              <a:off x="237975" y="3276097"/>
              <a:ext cx="287929" cy="735113"/>
            </a:xfrm>
            <a:prstGeom prst="rect">
              <a:avLst/>
            </a:prstGeom>
            <a:solidFill>
              <a:srgbClr val="00C20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89F9ACD-F328-D244-BD6B-88641A83A19B}"/>
                </a:ext>
              </a:extLst>
            </p:cNvPr>
            <p:cNvGrpSpPr/>
            <p:nvPr/>
          </p:nvGrpSpPr>
          <p:grpSpPr>
            <a:xfrm>
              <a:off x="525904" y="3450969"/>
              <a:ext cx="1371300" cy="339429"/>
              <a:chOff x="532435" y="2444450"/>
              <a:chExt cx="1371300" cy="339429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1C19B66D-880B-1940-8114-DA16B6875F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435" y="2450801"/>
                <a:ext cx="108854" cy="220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705151EA-94A6-7A49-9A80-E4EE018438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143" y="2450801"/>
                <a:ext cx="189517" cy="3203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3F5104DD-DC38-EA42-B82D-D3D94B3109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6173" y="2460326"/>
                <a:ext cx="181891" cy="3203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009F429D-7AA3-A14D-8536-D96F6B715B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9203" y="2460326"/>
                <a:ext cx="181891" cy="3203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1B2B7837-BD6F-7941-AF02-6781A622CB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2233" y="2601751"/>
                <a:ext cx="111502" cy="1789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27EFF043-5A95-E748-9332-8D16036209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1136" y="244445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5DF36DF4-2AB7-6C4F-99E9-989A3F48AA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0777" y="245080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1CECDA61-4CCB-4048-BD8E-32A4738EC1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10748" y="245080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EA6D200-C0E3-F74E-B738-756079048C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43894" y="245080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87A3FDFF-B7C1-3F4F-9014-9E3B95E13AA1}"/>
                </a:ext>
              </a:extLst>
            </p:cNvPr>
            <p:cNvSpPr/>
            <p:nvPr/>
          </p:nvSpPr>
          <p:spPr>
            <a:xfrm>
              <a:off x="1904685" y="3495984"/>
              <a:ext cx="250910" cy="24160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9" name="Object 88">
              <a:extLst>
                <a:ext uri="{FF2B5EF4-FFF2-40B4-BE49-F238E27FC236}">
                  <a16:creationId xmlns:a16="http://schemas.microsoft.com/office/drawing/2014/main" id="{3B6182A8-CE68-1E46-A422-2DCA3332F6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3206792"/>
                </p:ext>
              </p:extLst>
            </p:nvPr>
          </p:nvGraphicFramePr>
          <p:xfrm>
            <a:off x="2136177" y="3141488"/>
            <a:ext cx="1065213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94" r:id="rId11" imgW="965200" imgH="419100" progId="Equation.DSMT4">
                    <p:embed/>
                  </p:oleObj>
                </mc:Choice>
                <mc:Fallback>
                  <p:oleObj r:id="rId11" imgW="965200" imgH="419100" progId="Equation.DSMT4">
                    <p:embed/>
                    <p:pic>
                      <p:nvPicPr>
                        <p:cNvPr id="88" name="Object 87">
                          <a:extLst>
                            <a:ext uri="{FF2B5EF4-FFF2-40B4-BE49-F238E27FC236}">
                              <a16:creationId xmlns:a16="http://schemas.microsoft.com/office/drawing/2014/main" id="{8021D9A0-BE70-1A4C-8644-051DF38504D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36177" y="3141488"/>
                          <a:ext cx="1065213" cy="461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2706BC-DD5E-B240-BC60-A4F93C327AF7}"/>
              </a:ext>
            </a:extLst>
          </p:cNvPr>
          <p:cNvGrpSpPr/>
          <p:nvPr/>
        </p:nvGrpSpPr>
        <p:grpSpPr>
          <a:xfrm>
            <a:off x="237975" y="3926185"/>
            <a:ext cx="1777663" cy="849463"/>
            <a:chOff x="237975" y="3926185"/>
            <a:chExt cx="1777663" cy="849463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5B2D5997-FE27-9747-A2E3-3F673ECA9288}"/>
                </a:ext>
              </a:extLst>
            </p:cNvPr>
            <p:cNvSpPr/>
            <p:nvPr/>
          </p:nvSpPr>
          <p:spPr>
            <a:xfrm>
              <a:off x="237975" y="4040535"/>
              <a:ext cx="287929" cy="735113"/>
            </a:xfrm>
            <a:prstGeom prst="rect">
              <a:avLst/>
            </a:prstGeom>
            <a:solidFill>
              <a:srgbClr val="00C20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91617C66-871F-4642-9D54-90BD4C567573}"/>
                </a:ext>
              </a:extLst>
            </p:cNvPr>
            <p:cNvGrpSpPr/>
            <p:nvPr/>
          </p:nvGrpSpPr>
          <p:grpSpPr>
            <a:xfrm>
              <a:off x="525904" y="4215407"/>
              <a:ext cx="647962" cy="339429"/>
              <a:chOff x="532435" y="2444450"/>
              <a:chExt cx="1371300" cy="339429"/>
            </a:xfrm>
          </p:grpSpPr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40B27DB-C53C-1E45-893F-ACF47F9CD6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435" y="2450801"/>
                <a:ext cx="108854" cy="220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4134B960-9FCE-7841-8E82-132D7E0287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143" y="2450801"/>
                <a:ext cx="189517" cy="3203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C99E5562-8CD7-474A-ACF4-86BE1F2F1A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6173" y="2460326"/>
                <a:ext cx="181891" cy="3203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795396AC-B14F-E945-B9C5-9641ACB6B1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9203" y="2460326"/>
                <a:ext cx="181891" cy="3203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50433997-314F-CC42-8DEB-59BC06043A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2233" y="2601751"/>
                <a:ext cx="111502" cy="1789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385C17DC-4844-C64C-92D7-428854020F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1136" y="244445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6B126E30-0020-0E44-97B1-5647D76CD5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0777" y="245080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DABCE2F5-E1F2-384A-90B3-38CB6064FE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10748" y="245080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80325FA-2976-A24F-9E84-BEFA7D45E0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43894" y="245080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6AFB280A-7ABC-FB4D-A7D2-70CD05B6F726}"/>
                </a:ext>
              </a:extLst>
            </p:cNvPr>
            <p:cNvSpPr/>
            <p:nvPr/>
          </p:nvSpPr>
          <p:spPr>
            <a:xfrm>
              <a:off x="1177131" y="4260422"/>
              <a:ext cx="250910" cy="24160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0" name="Object 89">
              <a:extLst>
                <a:ext uri="{FF2B5EF4-FFF2-40B4-BE49-F238E27FC236}">
                  <a16:creationId xmlns:a16="http://schemas.microsoft.com/office/drawing/2014/main" id="{B5EC31F9-C255-B24A-B777-DECDA4654A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1175232"/>
                </p:ext>
              </p:extLst>
            </p:nvPr>
          </p:nvGraphicFramePr>
          <p:xfrm>
            <a:off x="1301964" y="3926185"/>
            <a:ext cx="713674" cy="462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95" r:id="rId13" imgW="647700" imgH="419100" progId="Equation.DSMT4">
                    <p:embed/>
                  </p:oleObj>
                </mc:Choice>
                <mc:Fallback>
                  <p:oleObj r:id="rId13" imgW="647700" imgH="419100" progId="Equation.DSMT4">
                    <p:embed/>
                    <p:pic>
                      <p:nvPicPr>
                        <p:cNvPr id="88" name="Object 87">
                          <a:extLst>
                            <a:ext uri="{FF2B5EF4-FFF2-40B4-BE49-F238E27FC236}">
                              <a16:creationId xmlns:a16="http://schemas.microsoft.com/office/drawing/2014/main" id="{8021D9A0-BE70-1A4C-8644-051DF38504D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301964" y="3926185"/>
                          <a:ext cx="713674" cy="4621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5E0FF5-B776-C34B-BB9B-C1EA3790A445}"/>
              </a:ext>
            </a:extLst>
          </p:cNvPr>
          <p:cNvGrpSpPr/>
          <p:nvPr/>
        </p:nvGrpSpPr>
        <p:grpSpPr>
          <a:xfrm>
            <a:off x="237975" y="4693798"/>
            <a:ext cx="2677048" cy="846288"/>
            <a:chOff x="237975" y="4693798"/>
            <a:chExt cx="2677048" cy="846288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1FA52226-1D52-F648-8414-7809AE2E9D73}"/>
                </a:ext>
              </a:extLst>
            </p:cNvPr>
            <p:cNvSpPr/>
            <p:nvPr/>
          </p:nvSpPr>
          <p:spPr>
            <a:xfrm>
              <a:off x="237975" y="4804973"/>
              <a:ext cx="287929" cy="735113"/>
            </a:xfrm>
            <a:prstGeom prst="rect">
              <a:avLst/>
            </a:prstGeom>
            <a:solidFill>
              <a:srgbClr val="00C20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B279E5B2-8373-5C48-A013-ABB37DCC0589}"/>
                </a:ext>
              </a:extLst>
            </p:cNvPr>
            <p:cNvGrpSpPr/>
            <p:nvPr/>
          </p:nvGrpSpPr>
          <p:grpSpPr>
            <a:xfrm>
              <a:off x="525904" y="4979845"/>
              <a:ext cx="1017258" cy="339429"/>
              <a:chOff x="532435" y="2444450"/>
              <a:chExt cx="1371300" cy="339429"/>
            </a:xfrm>
          </p:grpSpPr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8C22341-94DA-9F4A-9154-4D530DFC0C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435" y="2450801"/>
                <a:ext cx="108854" cy="220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8257B09A-9909-BB48-B84F-9D02F6B2D6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143" y="2450801"/>
                <a:ext cx="189517" cy="3203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8BFAE346-A786-E44C-A818-4C2C650260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6173" y="2460326"/>
                <a:ext cx="181891" cy="3203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2E63852A-2E6A-9E40-9D85-B70A87039A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9203" y="2460326"/>
                <a:ext cx="181891" cy="3203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85AEBB19-0BFD-0946-A93E-EBF36AF9C9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2233" y="2601751"/>
                <a:ext cx="111502" cy="1789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50C8B462-8E1F-3D4D-9955-E91A94D280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1136" y="244445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549D97D3-F868-DB47-9638-A32DC59E18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0777" y="245080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D0E1CAE6-A9F5-7C41-9EE4-58D81EB763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10748" y="245080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C8FB7813-DA01-054A-8503-662AD063AB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43894" y="2450800"/>
                <a:ext cx="152007" cy="333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FEACA786-4F86-EF4B-8F96-FC55A116B1DB}"/>
                </a:ext>
              </a:extLst>
            </p:cNvPr>
            <p:cNvSpPr/>
            <p:nvPr/>
          </p:nvSpPr>
          <p:spPr>
            <a:xfrm>
              <a:off x="1544660" y="5025581"/>
              <a:ext cx="250910" cy="24160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1" name="Object 90">
              <a:extLst>
                <a:ext uri="{FF2B5EF4-FFF2-40B4-BE49-F238E27FC236}">
                  <a16:creationId xmlns:a16="http://schemas.microsoft.com/office/drawing/2014/main" id="{D071B693-4013-234F-B702-D2120FD854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3678457"/>
                </p:ext>
              </p:extLst>
            </p:nvPr>
          </p:nvGraphicFramePr>
          <p:xfrm>
            <a:off x="1668835" y="4693798"/>
            <a:ext cx="1246188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96" r:id="rId15" imgW="1130300" imgH="419100" progId="Equation.DSMT4">
                    <p:embed/>
                  </p:oleObj>
                </mc:Choice>
                <mc:Fallback>
                  <p:oleObj r:id="rId15" imgW="1130300" imgH="419100" progId="Equation.DSMT4">
                    <p:embed/>
                    <p:pic>
                      <p:nvPicPr>
                        <p:cNvPr id="90" name="Object 89">
                          <a:extLst>
                            <a:ext uri="{FF2B5EF4-FFF2-40B4-BE49-F238E27FC236}">
                              <a16:creationId xmlns:a16="http://schemas.microsoft.com/office/drawing/2014/main" id="{B5EC31F9-C255-B24A-B777-DECDA4654AC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668835" y="4693798"/>
                          <a:ext cx="1246188" cy="461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" name="Object 91">
            <a:extLst>
              <a:ext uri="{FF2B5EF4-FFF2-40B4-BE49-F238E27FC236}">
                <a16:creationId xmlns:a16="http://schemas.microsoft.com/office/drawing/2014/main" id="{4032E9BB-09CF-474E-A5F5-609B84CE4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924228"/>
              </p:ext>
            </p:extLst>
          </p:nvPr>
        </p:nvGraphicFramePr>
        <p:xfrm>
          <a:off x="3811883" y="1182138"/>
          <a:ext cx="211216" cy="211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7" r:id="rId17" imgW="127000" imgH="127000" progId="Equation.DSMT4">
                  <p:embed/>
                </p:oleObj>
              </mc:Choice>
              <mc:Fallback>
                <p:oleObj r:id="rId17" imgW="127000" imgH="127000" progId="Equation.DSMT4">
                  <p:embed/>
                  <p:pic>
                    <p:nvPicPr>
                      <p:cNvPr id="83" name="Object 82">
                        <a:extLst>
                          <a:ext uri="{FF2B5EF4-FFF2-40B4-BE49-F238E27FC236}">
                            <a16:creationId xmlns:a16="http://schemas.microsoft.com/office/drawing/2014/main" id="{B07F85EF-4346-FB44-A3D7-05C4D6C9F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11883" y="1182138"/>
                        <a:ext cx="211216" cy="211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>
            <a:extLst>
              <a:ext uri="{FF2B5EF4-FFF2-40B4-BE49-F238E27FC236}">
                <a16:creationId xmlns:a16="http://schemas.microsoft.com/office/drawing/2014/main" id="{E41F86A8-DA79-2A49-A95C-F5460F700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338482"/>
              </p:ext>
            </p:extLst>
          </p:nvPr>
        </p:nvGraphicFramePr>
        <p:xfrm>
          <a:off x="4952579" y="1139354"/>
          <a:ext cx="233362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8" r:id="rId19" imgW="139700" imgH="152400" progId="Equation.DSMT4">
                  <p:embed/>
                </p:oleObj>
              </mc:Choice>
              <mc:Fallback>
                <p:oleObj r:id="rId19" imgW="139700" imgH="152400" progId="Equation.DSMT4">
                  <p:embed/>
                  <p:pic>
                    <p:nvPicPr>
                      <p:cNvPr id="92" name="Object 91">
                        <a:extLst>
                          <a:ext uri="{FF2B5EF4-FFF2-40B4-BE49-F238E27FC236}">
                            <a16:creationId xmlns:a16="http://schemas.microsoft.com/office/drawing/2014/main" id="{4032E9BB-09CF-474E-A5F5-609B84CE4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52579" y="1139354"/>
                        <a:ext cx="233362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FB435A52-7326-1843-B533-D2A732E52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199935"/>
              </p:ext>
            </p:extLst>
          </p:nvPr>
        </p:nvGraphicFramePr>
        <p:xfrm>
          <a:off x="6081158" y="1161168"/>
          <a:ext cx="2127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9" r:id="rId21" imgW="127000" imgH="139700" progId="Equation.DSMT4">
                  <p:embed/>
                </p:oleObj>
              </mc:Choice>
              <mc:Fallback>
                <p:oleObj r:id="rId21" imgW="127000" imgH="139700" progId="Equation.DSMT4">
                  <p:embed/>
                  <p:pic>
                    <p:nvPicPr>
                      <p:cNvPr id="93" name="Object 92">
                        <a:extLst>
                          <a:ext uri="{FF2B5EF4-FFF2-40B4-BE49-F238E27FC236}">
                            <a16:creationId xmlns:a16="http://schemas.microsoft.com/office/drawing/2014/main" id="{E41F86A8-DA79-2A49-A95C-F5460F700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81158" y="1161168"/>
                        <a:ext cx="212725" cy="23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24A290C3-4863-5247-8BC3-CBFA454ED0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366896"/>
              </p:ext>
            </p:extLst>
          </p:nvPr>
        </p:nvGraphicFramePr>
        <p:xfrm>
          <a:off x="7148612" y="1143542"/>
          <a:ext cx="425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0" r:id="rId23" imgW="254000" imgH="152400" progId="Equation.DSMT4">
                  <p:embed/>
                </p:oleObj>
              </mc:Choice>
              <mc:Fallback>
                <p:oleObj r:id="rId23" imgW="254000" imgH="152400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FB435A52-7326-1843-B533-D2A732E521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48612" y="1143542"/>
                        <a:ext cx="42545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>
            <a:extLst>
              <a:ext uri="{FF2B5EF4-FFF2-40B4-BE49-F238E27FC236}">
                <a16:creationId xmlns:a16="http://schemas.microsoft.com/office/drawing/2014/main" id="{B08B32C2-77D8-A644-8B2E-E7342DBDE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0061"/>
              </p:ext>
            </p:extLst>
          </p:nvPr>
        </p:nvGraphicFramePr>
        <p:xfrm>
          <a:off x="8292623" y="1143542"/>
          <a:ext cx="3841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1" r:id="rId25" imgW="228600" imgH="152400" progId="Equation.DSMT4">
                  <p:embed/>
                </p:oleObj>
              </mc:Choice>
              <mc:Fallback>
                <p:oleObj r:id="rId25" imgW="228600" imgH="152400" progId="Equation.DSMT4">
                  <p:embed/>
                  <p:pic>
                    <p:nvPicPr>
                      <p:cNvPr id="95" name="Object 94">
                        <a:extLst>
                          <a:ext uri="{FF2B5EF4-FFF2-40B4-BE49-F238E27FC236}">
                            <a16:creationId xmlns:a16="http://schemas.microsoft.com/office/drawing/2014/main" id="{24A290C3-4863-5247-8BC3-CBFA454ED0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292623" y="1143542"/>
                        <a:ext cx="384175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>
            <a:extLst>
              <a:ext uri="{FF2B5EF4-FFF2-40B4-BE49-F238E27FC236}">
                <a16:creationId xmlns:a16="http://schemas.microsoft.com/office/drawing/2014/main" id="{F31098E1-2C72-5F4D-8475-55A8438586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121133"/>
              </p:ext>
            </p:extLst>
          </p:nvPr>
        </p:nvGraphicFramePr>
        <p:xfrm>
          <a:off x="3835784" y="1958798"/>
          <a:ext cx="158352" cy="21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2" r:id="rId27" imgW="114300" imgH="152400" progId="Equation.DSMT4">
                  <p:embed/>
                </p:oleObj>
              </mc:Choice>
              <mc:Fallback>
                <p:oleObj r:id="rId27" imgW="114300" imgH="152400" progId="Equation.DSMT4">
                  <p:embed/>
                  <p:pic>
                    <p:nvPicPr>
                      <p:cNvPr id="92" name="Object 91">
                        <a:extLst>
                          <a:ext uri="{FF2B5EF4-FFF2-40B4-BE49-F238E27FC236}">
                            <a16:creationId xmlns:a16="http://schemas.microsoft.com/office/drawing/2014/main" id="{4032E9BB-09CF-474E-A5F5-609B84CE4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835784" y="1958798"/>
                        <a:ext cx="158352" cy="211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>
            <a:extLst>
              <a:ext uri="{FF2B5EF4-FFF2-40B4-BE49-F238E27FC236}">
                <a16:creationId xmlns:a16="http://schemas.microsoft.com/office/drawing/2014/main" id="{FBE72F9C-A60E-BA49-8CA0-FB9691C08E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529932"/>
              </p:ext>
            </p:extLst>
          </p:nvPr>
        </p:nvGraphicFramePr>
        <p:xfrm>
          <a:off x="8512754" y="1974132"/>
          <a:ext cx="158352" cy="21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3" r:id="rId29" imgW="114300" imgH="152400" progId="Equation.DSMT4">
                  <p:embed/>
                </p:oleObj>
              </mc:Choice>
              <mc:Fallback>
                <p:oleObj r:id="rId29" imgW="114300" imgH="152400" progId="Equation.DSMT4">
                  <p:embed/>
                  <p:pic>
                    <p:nvPicPr>
                      <p:cNvPr id="99" name="Object 98">
                        <a:extLst>
                          <a:ext uri="{FF2B5EF4-FFF2-40B4-BE49-F238E27FC236}">
                            <a16:creationId xmlns:a16="http://schemas.microsoft.com/office/drawing/2014/main" id="{16848C84-D493-7D44-BC4B-5E7BE312E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512754" y="1974132"/>
                        <a:ext cx="158352" cy="211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>
            <a:extLst>
              <a:ext uri="{FF2B5EF4-FFF2-40B4-BE49-F238E27FC236}">
                <a16:creationId xmlns:a16="http://schemas.microsoft.com/office/drawing/2014/main" id="{35F6CB35-E0B9-8049-9BC1-91D0A4E5AB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335933"/>
              </p:ext>
            </p:extLst>
          </p:nvPr>
        </p:nvGraphicFramePr>
        <p:xfrm>
          <a:off x="7347935" y="1969634"/>
          <a:ext cx="158352" cy="21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4" r:id="rId31" imgW="114300" imgH="152400" progId="Equation.DSMT4">
                  <p:embed/>
                </p:oleObj>
              </mc:Choice>
              <mc:Fallback>
                <p:oleObj r:id="rId31" imgW="114300" imgH="152400" progId="Equation.DSMT4">
                  <p:embed/>
                  <p:pic>
                    <p:nvPicPr>
                      <p:cNvPr id="100" name="Object 99">
                        <a:extLst>
                          <a:ext uri="{FF2B5EF4-FFF2-40B4-BE49-F238E27FC236}">
                            <a16:creationId xmlns:a16="http://schemas.microsoft.com/office/drawing/2014/main" id="{FBE72F9C-A60E-BA49-8CA0-FB9691C08E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347935" y="1969634"/>
                        <a:ext cx="158352" cy="211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73766EB1-440C-2648-93EA-3D40FB27F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238701"/>
              </p:ext>
            </p:extLst>
          </p:nvPr>
        </p:nvGraphicFramePr>
        <p:xfrm>
          <a:off x="6119481" y="1964914"/>
          <a:ext cx="158352" cy="21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5" r:id="rId33" imgW="114300" imgH="152400" progId="Equation.DSMT4">
                  <p:embed/>
                </p:oleObj>
              </mc:Choice>
              <mc:Fallback>
                <p:oleObj r:id="rId33" imgW="114300" imgH="152400" progId="Equation.DSMT4">
                  <p:embed/>
                  <p:pic>
                    <p:nvPicPr>
                      <p:cNvPr id="101" name="Object 100">
                        <a:extLst>
                          <a:ext uri="{FF2B5EF4-FFF2-40B4-BE49-F238E27FC236}">
                            <a16:creationId xmlns:a16="http://schemas.microsoft.com/office/drawing/2014/main" id="{35F6CB35-E0B9-8049-9BC1-91D0A4E5AB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119481" y="1964914"/>
                        <a:ext cx="158352" cy="211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>
            <a:extLst>
              <a:ext uri="{FF2B5EF4-FFF2-40B4-BE49-F238E27FC236}">
                <a16:creationId xmlns:a16="http://schemas.microsoft.com/office/drawing/2014/main" id="{2E43BF67-7059-C249-88FD-C3A43580C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24029"/>
              </p:ext>
            </p:extLst>
          </p:nvPr>
        </p:nvGraphicFramePr>
        <p:xfrm>
          <a:off x="4977037" y="1958798"/>
          <a:ext cx="158352" cy="21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" r:id="rId35" imgW="114300" imgH="152400" progId="Equation.DSMT4">
                  <p:embed/>
                </p:oleObj>
              </mc:Choice>
              <mc:Fallback>
                <p:oleObj r:id="rId35" imgW="114300" imgH="152400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73766EB1-440C-2648-93EA-3D40FB27FC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977037" y="1958798"/>
                        <a:ext cx="158352" cy="211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2311F11-7C82-B14C-8469-7716A6A59D76}"/>
              </a:ext>
            </a:extLst>
          </p:cNvPr>
          <p:cNvGrpSpPr/>
          <p:nvPr/>
        </p:nvGrpSpPr>
        <p:grpSpPr>
          <a:xfrm>
            <a:off x="2029007" y="1945267"/>
            <a:ext cx="851534" cy="414914"/>
            <a:chOff x="2780404" y="3828877"/>
            <a:chExt cx="851534" cy="414914"/>
          </a:xfrm>
        </p:grpSpPr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C688E6AB-ECBB-2549-B23D-AFD8A213BBC3}"/>
                </a:ext>
              </a:extLst>
            </p:cNvPr>
            <p:cNvSpPr/>
            <p:nvPr/>
          </p:nvSpPr>
          <p:spPr>
            <a:xfrm>
              <a:off x="2963589" y="4085746"/>
              <a:ext cx="154323" cy="89424"/>
            </a:xfrm>
            <a:custGeom>
              <a:avLst/>
              <a:gdLst>
                <a:gd name="connsiteX0" fmla="*/ 1915 w 154323"/>
                <a:gd name="connsiteY0" fmla="*/ 775 h 89424"/>
                <a:gd name="connsiteX1" fmla="*/ 16429 w 154323"/>
                <a:gd name="connsiteY1" fmla="*/ 58832 h 89424"/>
                <a:gd name="connsiteX2" fmla="*/ 56344 w 154323"/>
                <a:gd name="connsiteY2" fmla="*/ 87861 h 89424"/>
                <a:gd name="connsiteX3" fmla="*/ 107144 w 154323"/>
                <a:gd name="connsiteY3" fmla="*/ 84232 h 89424"/>
                <a:gd name="connsiteX4" fmla="*/ 154315 w 154323"/>
                <a:gd name="connsiteY4" fmla="*/ 73347 h 89424"/>
                <a:gd name="connsiteX5" fmla="*/ 103515 w 154323"/>
                <a:gd name="connsiteY5" fmla="*/ 44318 h 89424"/>
                <a:gd name="connsiteX6" fmla="*/ 56344 w 154323"/>
                <a:gd name="connsiteY6" fmla="*/ 26175 h 89424"/>
                <a:gd name="connsiteX7" fmla="*/ 1915 w 154323"/>
                <a:gd name="connsiteY7" fmla="*/ 775 h 8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23" h="89424">
                  <a:moveTo>
                    <a:pt x="1915" y="775"/>
                  </a:moveTo>
                  <a:cubicBezTo>
                    <a:pt x="-4737" y="6218"/>
                    <a:pt x="7358" y="44318"/>
                    <a:pt x="16429" y="58832"/>
                  </a:cubicBezTo>
                  <a:cubicBezTo>
                    <a:pt x="25501" y="73346"/>
                    <a:pt x="41225" y="83628"/>
                    <a:pt x="56344" y="87861"/>
                  </a:cubicBezTo>
                  <a:cubicBezTo>
                    <a:pt x="71463" y="92094"/>
                    <a:pt x="90816" y="86651"/>
                    <a:pt x="107144" y="84232"/>
                  </a:cubicBezTo>
                  <a:cubicBezTo>
                    <a:pt x="123472" y="81813"/>
                    <a:pt x="154920" y="79999"/>
                    <a:pt x="154315" y="73347"/>
                  </a:cubicBezTo>
                  <a:cubicBezTo>
                    <a:pt x="153710" y="66695"/>
                    <a:pt x="119844" y="52180"/>
                    <a:pt x="103515" y="44318"/>
                  </a:cubicBezTo>
                  <a:cubicBezTo>
                    <a:pt x="87187" y="36456"/>
                    <a:pt x="72672" y="32223"/>
                    <a:pt x="56344" y="26175"/>
                  </a:cubicBezTo>
                  <a:cubicBezTo>
                    <a:pt x="40016" y="20127"/>
                    <a:pt x="8567" y="-4668"/>
                    <a:pt x="1915" y="77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88B9B6F-11FF-5C4A-90A3-194E180EC5F5}"/>
                </a:ext>
              </a:extLst>
            </p:cNvPr>
            <p:cNvSpPr/>
            <p:nvPr/>
          </p:nvSpPr>
          <p:spPr>
            <a:xfrm>
              <a:off x="2993570" y="4179835"/>
              <a:ext cx="158228" cy="59291"/>
            </a:xfrm>
            <a:custGeom>
              <a:avLst/>
              <a:gdLst>
                <a:gd name="connsiteX0" fmla="*/ 114081 w 158228"/>
                <a:gd name="connsiteY0" fmla="*/ 2069 h 59291"/>
                <a:gd name="connsiteX1" fmla="*/ 59653 w 158228"/>
                <a:gd name="connsiteY1" fmla="*/ 5698 h 59291"/>
                <a:gd name="connsiteX2" fmla="*/ 1595 w 158228"/>
                <a:gd name="connsiteY2" fmla="*/ 5698 h 59291"/>
                <a:gd name="connsiteX3" fmla="*/ 19738 w 158228"/>
                <a:gd name="connsiteY3" fmla="*/ 27469 h 59291"/>
                <a:gd name="connsiteX4" fmla="*/ 56024 w 158228"/>
                <a:gd name="connsiteY4" fmla="*/ 56498 h 59291"/>
                <a:gd name="connsiteX5" fmla="*/ 103195 w 158228"/>
                <a:gd name="connsiteY5" fmla="*/ 56498 h 59291"/>
                <a:gd name="connsiteX6" fmla="*/ 157624 w 158228"/>
                <a:gd name="connsiteY6" fmla="*/ 41983 h 59291"/>
                <a:gd name="connsiteX7" fmla="*/ 114081 w 158228"/>
                <a:gd name="connsiteY7" fmla="*/ 2069 h 5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228" h="59291">
                  <a:moveTo>
                    <a:pt x="114081" y="2069"/>
                  </a:moveTo>
                  <a:cubicBezTo>
                    <a:pt x="97753" y="-3978"/>
                    <a:pt x="78401" y="5093"/>
                    <a:pt x="59653" y="5698"/>
                  </a:cubicBezTo>
                  <a:cubicBezTo>
                    <a:pt x="40905" y="6303"/>
                    <a:pt x="8247" y="2070"/>
                    <a:pt x="1595" y="5698"/>
                  </a:cubicBezTo>
                  <a:cubicBezTo>
                    <a:pt x="-5057" y="9326"/>
                    <a:pt x="10666" y="19002"/>
                    <a:pt x="19738" y="27469"/>
                  </a:cubicBezTo>
                  <a:cubicBezTo>
                    <a:pt x="28809" y="35936"/>
                    <a:pt x="42114" y="51660"/>
                    <a:pt x="56024" y="56498"/>
                  </a:cubicBezTo>
                  <a:cubicBezTo>
                    <a:pt x="69933" y="61336"/>
                    <a:pt x="86262" y="58917"/>
                    <a:pt x="103195" y="56498"/>
                  </a:cubicBezTo>
                  <a:cubicBezTo>
                    <a:pt x="120128" y="54079"/>
                    <a:pt x="152181" y="46216"/>
                    <a:pt x="157624" y="41983"/>
                  </a:cubicBezTo>
                  <a:cubicBezTo>
                    <a:pt x="163067" y="37750"/>
                    <a:pt x="130409" y="8116"/>
                    <a:pt x="114081" y="20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81481465-B2AD-884C-B7AA-A6E67E054C2B}"/>
                </a:ext>
              </a:extLst>
            </p:cNvPr>
            <p:cNvSpPr/>
            <p:nvPr/>
          </p:nvSpPr>
          <p:spPr>
            <a:xfrm>
              <a:off x="2780404" y="3828877"/>
              <a:ext cx="851534" cy="414914"/>
            </a:xfrm>
            <a:custGeom>
              <a:avLst/>
              <a:gdLst>
                <a:gd name="connsiteX0" fmla="*/ 829951 w 851534"/>
                <a:gd name="connsiteY0" fmla="*/ 212074 h 414914"/>
                <a:gd name="connsiteX1" fmla="*/ 681180 w 851534"/>
                <a:gd name="connsiteY1" fmla="*/ 183045 h 414914"/>
                <a:gd name="connsiteX2" fmla="*/ 543294 w 851534"/>
                <a:gd name="connsiteY2" fmla="*/ 66931 h 414914"/>
                <a:gd name="connsiteX3" fmla="*/ 409037 w 851534"/>
                <a:gd name="connsiteY3" fmla="*/ 12502 h 414914"/>
                <a:gd name="connsiteX4" fmla="*/ 256637 w 851534"/>
                <a:gd name="connsiteY4" fmla="*/ 1617 h 414914"/>
                <a:gd name="connsiteX5" fmla="*/ 129637 w 851534"/>
                <a:gd name="connsiteY5" fmla="*/ 37902 h 414914"/>
                <a:gd name="connsiteX6" fmla="*/ 129637 w 851534"/>
                <a:gd name="connsiteY6" fmla="*/ 99588 h 414914"/>
                <a:gd name="connsiteX7" fmla="*/ 100608 w 851534"/>
                <a:gd name="connsiteY7" fmla="*/ 143131 h 414914"/>
                <a:gd name="connsiteX8" fmla="*/ 57065 w 851534"/>
                <a:gd name="connsiteY8" fmla="*/ 186674 h 414914"/>
                <a:gd name="connsiteX9" fmla="*/ 13522 w 851534"/>
                <a:gd name="connsiteY9" fmla="*/ 197559 h 414914"/>
                <a:gd name="connsiteX10" fmla="*/ 2637 w 851534"/>
                <a:gd name="connsiteY10" fmla="*/ 204817 h 414914"/>
                <a:gd name="connsiteX11" fmla="*/ 57065 w 851534"/>
                <a:gd name="connsiteY11" fmla="*/ 226588 h 414914"/>
                <a:gd name="connsiteX12" fmla="*/ 151408 w 851534"/>
                <a:gd name="connsiteY12" fmla="*/ 244731 h 414914"/>
                <a:gd name="connsiteX13" fmla="*/ 231237 w 851534"/>
                <a:gd name="connsiteY13" fmla="*/ 262874 h 414914"/>
                <a:gd name="connsiteX14" fmla="*/ 289294 w 851534"/>
                <a:gd name="connsiteY14" fmla="*/ 328188 h 414914"/>
                <a:gd name="connsiteX15" fmla="*/ 358237 w 851534"/>
                <a:gd name="connsiteY15" fmla="*/ 378988 h 414914"/>
                <a:gd name="connsiteX16" fmla="*/ 430808 w 851534"/>
                <a:gd name="connsiteY16" fmla="*/ 411645 h 414914"/>
                <a:gd name="connsiteX17" fmla="*/ 536037 w 851534"/>
                <a:gd name="connsiteY17" fmla="*/ 408017 h 414914"/>
                <a:gd name="connsiteX18" fmla="*/ 630380 w 851534"/>
                <a:gd name="connsiteY18" fmla="*/ 360845 h 414914"/>
                <a:gd name="connsiteX19" fmla="*/ 663037 w 851534"/>
                <a:gd name="connsiteY19" fmla="*/ 357217 h 414914"/>
                <a:gd name="connsiteX20" fmla="*/ 742865 w 851534"/>
                <a:gd name="connsiteY20" fmla="*/ 357217 h 414914"/>
                <a:gd name="connsiteX21" fmla="*/ 840837 w 851534"/>
                <a:gd name="connsiteY21" fmla="*/ 357217 h 414914"/>
                <a:gd name="connsiteX22" fmla="*/ 829951 w 851534"/>
                <a:gd name="connsiteY22" fmla="*/ 212074 h 41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1534" h="414914">
                  <a:moveTo>
                    <a:pt x="829951" y="212074"/>
                  </a:moveTo>
                  <a:cubicBezTo>
                    <a:pt x="803342" y="183045"/>
                    <a:pt x="728956" y="207235"/>
                    <a:pt x="681180" y="183045"/>
                  </a:cubicBezTo>
                  <a:cubicBezTo>
                    <a:pt x="633404" y="158855"/>
                    <a:pt x="588651" y="95355"/>
                    <a:pt x="543294" y="66931"/>
                  </a:cubicBezTo>
                  <a:cubicBezTo>
                    <a:pt x="497937" y="38507"/>
                    <a:pt x="456813" y="23388"/>
                    <a:pt x="409037" y="12502"/>
                  </a:cubicBezTo>
                  <a:cubicBezTo>
                    <a:pt x="361261" y="1616"/>
                    <a:pt x="303204" y="-2616"/>
                    <a:pt x="256637" y="1617"/>
                  </a:cubicBezTo>
                  <a:cubicBezTo>
                    <a:pt x="210070" y="5850"/>
                    <a:pt x="150804" y="21574"/>
                    <a:pt x="129637" y="37902"/>
                  </a:cubicBezTo>
                  <a:cubicBezTo>
                    <a:pt x="108470" y="54230"/>
                    <a:pt x="134475" y="82050"/>
                    <a:pt x="129637" y="99588"/>
                  </a:cubicBezTo>
                  <a:cubicBezTo>
                    <a:pt x="124799" y="117126"/>
                    <a:pt x="112703" y="128617"/>
                    <a:pt x="100608" y="143131"/>
                  </a:cubicBezTo>
                  <a:cubicBezTo>
                    <a:pt x="88513" y="157645"/>
                    <a:pt x="71579" y="177603"/>
                    <a:pt x="57065" y="186674"/>
                  </a:cubicBezTo>
                  <a:cubicBezTo>
                    <a:pt x="42551" y="195745"/>
                    <a:pt x="13522" y="197559"/>
                    <a:pt x="13522" y="197559"/>
                  </a:cubicBezTo>
                  <a:cubicBezTo>
                    <a:pt x="4451" y="200583"/>
                    <a:pt x="-4620" y="199979"/>
                    <a:pt x="2637" y="204817"/>
                  </a:cubicBezTo>
                  <a:cubicBezTo>
                    <a:pt x="9894" y="209655"/>
                    <a:pt x="32270" y="219936"/>
                    <a:pt x="57065" y="226588"/>
                  </a:cubicBezTo>
                  <a:cubicBezTo>
                    <a:pt x="81860" y="233240"/>
                    <a:pt x="122379" y="238683"/>
                    <a:pt x="151408" y="244731"/>
                  </a:cubicBezTo>
                  <a:cubicBezTo>
                    <a:pt x="180437" y="250779"/>
                    <a:pt x="208256" y="248965"/>
                    <a:pt x="231237" y="262874"/>
                  </a:cubicBezTo>
                  <a:cubicBezTo>
                    <a:pt x="254218" y="276784"/>
                    <a:pt x="268127" y="308836"/>
                    <a:pt x="289294" y="328188"/>
                  </a:cubicBezTo>
                  <a:cubicBezTo>
                    <a:pt x="310461" y="347540"/>
                    <a:pt x="334651" y="365079"/>
                    <a:pt x="358237" y="378988"/>
                  </a:cubicBezTo>
                  <a:cubicBezTo>
                    <a:pt x="381823" y="392897"/>
                    <a:pt x="401175" y="406807"/>
                    <a:pt x="430808" y="411645"/>
                  </a:cubicBezTo>
                  <a:cubicBezTo>
                    <a:pt x="460441" y="416483"/>
                    <a:pt x="502775" y="416484"/>
                    <a:pt x="536037" y="408017"/>
                  </a:cubicBezTo>
                  <a:cubicBezTo>
                    <a:pt x="569299" y="399550"/>
                    <a:pt x="609213" y="369312"/>
                    <a:pt x="630380" y="360845"/>
                  </a:cubicBezTo>
                  <a:cubicBezTo>
                    <a:pt x="651547" y="352378"/>
                    <a:pt x="644290" y="357822"/>
                    <a:pt x="663037" y="357217"/>
                  </a:cubicBezTo>
                  <a:cubicBezTo>
                    <a:pt x="681784" y="356612"/>
                    <a:pt x="742865" y="357217"/>
                    <a:pt x="742865" y="357217"/>
                  </a:cubicBezTo>
                  <a:cubicBezTo>
                    <a:pt x="772498" y="357217"/>
                    <a:pt x="825113" y="380198"/>
                    <a:pt x="840837" y="357217"/>
                  </a:cubicBezTo>
                  <a:cubicBezTo>
                    <a:pt x="856561" y="334236"/>
                    <a:pt x="856560" y="241103"/>
                    <a:pt x="829951" y="21207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A4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8200E38-F3E9-9743-907A-2DAA12256DB4}"/>
                </a:ext>
              </a:extLst>
            </p:cNvPr>
            <p:cNvGrpSpPr/>
            <p:nvPr/>
          </p:nvGrpSpPr>
          <p:grpSpPr>
            <a:xfrm>
              <a:off x="2951468" y="3909091"/>
              <a:ext cx="222297" cy="87898"/>
              <a:chOff x="2958784" y="3907273"/>
              <a:chExt cx="222297" cy="87898"/>
            </a:xfrm>
          </p:grpSpPr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7F459F00-9496-9E49-B68F-3259EAD73B8E}"/>
                  </a:ext>
                </a:extLst>
              </p:cNvPr>
              <p:cNvSpPr/>
              <p:nvPr/>
            </p:nvSpPr>
            <p:spPr>
              <a:xfrm>
                <a:off x="2958784" y="3907273"/>
                <a:ext cx="222297" cy="87898"/>
              </a:xfrm>
              <a:custGeom>
                <a:avLst/>
                <a:gdLst>
                  <a:gd name="connsiteX0" fmla="*/ 222217 w 222297"/>
                  <a:gd name="connsiteY0" fmla="*/ 66012 h 87898"/>
                  <a:gd name="connsiteX1" fmla="*/ 149645 w 222297"/>
                  <a:gd name="connsiteY1" fmla="*/ 698 h 87898"/>
                  <a:gd name="connsiteX2" fmla="*/ 874 w 222297"/>
                  <a:gd name="connsiteY2" fmla="*/ 33355 h 87898"/>
                  <a:gd name="connsiteX3" fmla="*/ 84331 w 222297"/>
                  <a:gd name="connsiteY3" fmla="*/ 62384 h 87898"/>
                  <a:gd name="connsiteX4" fmla="*/ 138759 w 222297"/>
                  <a:gd name="connsiteY4" fmla="*/ 80526 h 87898"/>
                  <a:gd name="connsiteX5" fmla="*/ 164159 w 222297"/>
                  <a:gd name="connsiteY5" fmla="*/ 87784 h 87898"/>
                  <a:gd name="connsiteX6" fmla="*/ 222217 w 222297"/>
                  <a:gd name="connsiteY6" fmla="*/ 66012 h 87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97" h="87898">
                    <a:moveTo>
                      <a:pt x="222217" y="66012"/>
                    </a:moveTo>
                    <a:cubicBezTo>
                      <a:pt x="219798" y="51498"/>
                      <a:pt x="186535" y="6141"/>
                      <a:pt x="149645" y="698"/>
                    </a:cubicBezTo>
                    <a:cubicBezTo>
                      <a:pt x="112755" y="-4745"/>
                      <a:pt x="11760" y="23074"/>
                      <a:pt x="874" y="33355"/>
                    </a:cubicBezTo>
                    <a:cubicBezTo>
                      <a:pt x="-10012" y="43636"/>
                      <a:pt x="84331" y="62384"/>
                      <a:pt x="84331" y="62384"/>
                    </a:cubicBezTo>
                    <a:lnTo>
                      <a:pt x="138759" y="80526"/>
                    </a:lnTo>
                    <a:cubicBezTo>
                      <a:pt x="152064" y="84759"/>
                      <a:pt x="156297" y="86574"/>
                      <a:pt x="164159" y="87784"/>
                    </a:cubicBezTo>
                    <a:cubicBezTo>
                      <a:pt x="172021" y="88994"/>
                      <a:pt x="224636" y="80526"/>
                      <a:pt x="222217" y="6601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A25953DB-E000-4A44-85D7-BD6E3B125CED}"/>
                  </a:ext>
                </a:extLst>
              </p:cNvPr>
              <p:cNvSpPr/>
              <p:nvPr/>
            </p:nvSpPr>
            <p:spPr>
              <a:xfrm>
                <a:off x="2960603" y="3907273"/>
                <a:ext cx="160296" cy="59628"/>
              </a:xfrm>
              <a:custGeom>
                <a:avLst/>
                <a:gdLst>
                  <a:gd name="connsiteX0" fmla="*/ 160196 w 160296"/>
                  <a:gd name="connsiteY0" fmla="*/ 1220 h 59628"/>
                  <a:gd name="connsiteX1" fmla="*/ 105767 w 160296"/>
                  <a:gd name="connsiteY1" fmla="*/ 26620 h 59628"/>
                  <a:gd name="connsiteX2" fmla="*/ 69481 w 160296"/>
                  <a:gd name="connsiteY2" fmla="*/ 59278 h 59628"/>
                  <a:gd name="connsiteX3" fmla="*/ 29567 w 160296"/>
                  <a:gd name="connsiteY3" fmla="*/ 44763 h 59628"/>
                  <a:gd name="connsiteX4" fmla="*/ 538 w 160296"/>
                  <a:gd name="connsiteY4" fmla="*/ 33878 h 59628"/>
                  <a:gd name="connsiteX5" fmla="*/ 54967 w 160296"/>
                  <a:gd name="connsiteY5" fmla="*/ 15735 h 59628"/>
                  <a:gd name="connsiteX6" fmla="*/ 91253 w 160296"/>
                  <a:gd name="connsiteY6" fmla="*/ 4849 h 59628"/>
                  <a:gd name="connsiteX7" fmla="*/ 160196 w 160296"/>
                  <a:gd name="connsiteY7" fmla="*/ 1220 h 5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296" h="59628">
                    <a:moveTo>
                      <a:pt x="160196" y="1220"/>
                    </a:moveTo>
                    <a:cubicBezTo>
                      <a:pt x="162615" y="4848"/>
                      <a:pt x="120886" y="16944"/>
                      <a:pt x="105767" y="26620"/>
                    </a:cubicBezTo>
                    <a:cubicBezTo>
                      <a:pt x="90648" y="36296"/>
                      <a:pt x="82181" y="56254"/>
                      <a:pt x="69481" y="59278"/>
                    </a:cubicBezTo>
                    <a:cubicBezTo>
                      <a:pt x="56781" y="62302"/>
                      <a:pt x="29567" y="44763"/>
                      <a:pt x="29567" y="44763"/>
                    </a:cubicBezTo>
                    <a:cubicBezTo>
                      <a:pt x="18077" y="40530"/>
                      <a:pt x="-3695" y="38716"/>
                      <a:pt x="538" y="33878"/>
                    </a:cubicBezTo>
                    <a:cubicBezTo>
                      <a:pt x="4771" y="29040"/>
                      <a:pt x="39848" y="20573"/>
                      <a:pt x="54967" y="15735"/>
                    </a:cubicBezTo>
                    <a:cubicBezTo>
                      <a:pt x="70086" y="10897"/>
                      <a:pt x="75529" y="6663"/>
                      <a:pt x="91253" y="4849"/>
                    </a:cubicBezTo>
                    <a:cubicBezTo>
                      <a:pt x="106977" y="3035"/>
                      <a:pt x="157777" y="-2408"/>
                      <a:pt x="160196" y="12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EEE043A4-446B-D34E-B31A-A61C4401B955}"/>
              </a:ext>
            </a:extLst>
          </p:cNvPr>
          <p:cNvSpPr/>
          <p:nvPr/>
        </p:nvSpPr>
        <p:spPr>
          <a:xfrm>
            <a:off x="1903264" y="1916711"/>
            <a:ext cx="250910" cy="2416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1" name="Object 130">
            <a:extLst>
              <a:ext uri="{FF2B5EF4-FFF2-40B4-BE49-F238E27FC236}">
                <a16:creationId xmlns:a16="http://schemas.microsoft.com/office/drawing/2014/main" id="{1188325E-2C4D-D94A-BE9A-D4EB5C4A5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01161"/>
              </p:ext>
            </p:extLst>
          </p:nvPr>
        </p:nvGraphicFramePr>
        <p:xfrm>
          <a:off x="2250978" y="1728217"/>
          <a:ext cx="10541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" r:id="rId37" imgW="825500" imgH="203200" progId="Equation.DSMT4">
                  <p:embed/>
                </p:oleObj>
              </mc:Choice>
              <mc:Fallback>
                <p:oleObj r:id="rId37" imgW="825500" imgH="203200" progId="Equation.DSMT4">
                  <p:embed/>
                  <p:pic>
                    <p:nvPicPr>
                      <p:cNvPr id="84" name="Object 83">
                        <a:extLst>
                          <a:ext uri="{FF2B5EF4-FFF2-40B4-BE49-F238E27FC236}">
                            <a16:creationId xmlns:a16="http://schemas.microsoft.com/office/drawing/2014/main" id="{2CEE73BE-F39D-2147-B69D-8677E9A685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250978" y="1728217"/>
                        <a:ext cx="1054100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C41CF343-90D9-8B46-9729-AEF2546FD2B7}"/>
              </a:ext>
            </a:extLst>
          </p:cNvPr>
          <p:cNvGrpSpPr/>
          <p:nvPr/>
        </p:nvGrpSpPr>
        <p:grpSpPr>
          <a:xfrm>
            <a:off x="3822700" y="2738276"/>
            <a:ext cx="5341938" cy="492620"/>
            <a:chOff x="3822700" y="2738276"/>
            <a:chExt cx="5341938" cy="492620"/>
          </a:xfrm>
        </p:grpSpPr>
        <p:graphicFrame>
          <p:nvGraphicFramePr>
            <p:cNvPr id="98" name="Object 97">
              <a:extLst>
                <a:ext uri="{FF2B5EF4-FFF2-40B4-BE49-F238E27FC236}">
                  <a16:creationId xmlns:a16="http://schemas.microsoft.com/office/drawing/2014/main" id="{7AEB819E-EAB1-4544-9E9E-7C7804E60B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576737"/>
                </p:ext>
              </p:extLst>
            </p:nvPr>
          </p:nvGraphicFramePr>
          <p:xfrm>
            <a:off x="7345649" y="2765372"/>
            <a:ext cx="158352" cy="211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" r:id="rId39" imgW="114300" imgH="152400" progId="Equation.DSMT4">
                    <p:embed/>
                  </p:oleObj>
                </mc:Choice>
                <mc:Fallback>
                  <p:oleObj r:id="rId39" imgW="114300" imgH="152400" progId="Equation.DSMT4">
                    <p:embed/>
                    <p:pic>
                      <p:nvPicPr>
                        <p:cNvPr id="97" name="Object 96">
                          <a:extLst>
                            <a:ext uri="{FF2B5EF4-FFF2-40B4-BE49-F238E27FC236}">
                              <a16:creationId xmlns:a16="http://schemas.microsoft.com/office/drawing/2014/main" id="{F31098E1-2C72-5F4D-8475-55A8438586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7345649" y="2765372"/>
                          <a:ext cx="158352" cy="2111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98">
              <a:extLst>
                <a:ext uri="{FF2B5EF4-FFF2-40B4-BE49-F238E27FC236}">
                  <a16:creationId xmlns:a16="http://schemas.microsoft.com/office/drawing/2014/main" id="{16848C84-D493-7D44-BC4B-5E7BE312EC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9637833"/>
                </p:ext>
              </p:extLst>
            </p:nvPr>
          </p:nvGraphicFramePr>
          <p:xfrm>
            <a:off x="6120523" y="2767117"/>
            <a:ext cx="158352" cy="211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9" r:id="rId41" imgW="114300" imgH="152400" progId="Equation.DSMT4">
                    <p:embed/>
                  </p:oleObj>
                </mc:Choice>
                <mc:Fallback>
                  <p:oleObj r:id="rId41" imgW="114300" imgH="152400" progId="Equation.DSMT4">
                    <p:embed/>
                    <p:pic>
                      <p:nvPicPr>
                        <p:cNvPr id="98" name="Object 97">
                          <a:extLst>
                            <a:ext uri="{FF2B5EF4-FFF2-40B4-BE49-F238E27FC236}">
                              <a16:creationId xmlns:a16="http://schemas.microsoft.com/office/drawing/2014/main" id="{7AEB819E-EAB1-4544-9E9E-7C7804E60B5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6120523" y="2767117"/>
                          <a:ext cx="158352" cy="2111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108">
              <a:extLst>
                <a:ext uri="{FF2B5EF4-FFF2-40B4-BE49-F238E27FC236}">
                  <a16:creationId xmlns:a16="http://schemas.microsoft.com/office/drawing/2014/main" id="{873B5AA8-0AA8-904D-83A4-B950A2EF7A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9365263"/>
                </p:ext>
              </p:extLst>
            </p:nvPr>
          </p:nvGraphicFramePr>
          <p:xfrm>
            <a:off x="3822700" y="2743497"/>
            <a:ext cx="228600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" r:id="rId43" imgW="165100" imgH="165100" progId="Equation.DSMT4">
                    <p:embed/>
                  </p:oleObj>
                </mc:Choice>
                <mc:Fallback>
                  <p:oleObj r:id="rId43" imgW="165100" imgH="165100" progId="Equation.DSMT4">
                    <p:embed/>
                    <p:pic>
                      <p:nvPicPr>
                        <p:cNvPr id="97" name="Object 96">
                          <a:extLst>
                            <a:ext uri="{FF2B5EF4-FFF2-40B4-BE49-F238E27FC236}">
                              <a16:creationId xmlns:a16="http://schemas.microsoft.com/office/drawing/2014/main" id="{F31098E1-2C72-5F4D-8475-55A8438586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4"/>
                        <a:stretch>
                          <a:fillRect/>
                        </a:stretch>
                      </p:blipFill>
                      <p:spPr>
                        <a:xfrm>
                          <a:off x="3822700" y="2743497"/>
                          <a:ext cx="228600" cy="230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113">
              <a:extLst>
                <a:ext uri="{FF2B5EF4-FFF2-40B4-BE49-F238E27FC236}">
                  <a16:creationId xmlns:a16="http://schemas.microsoft.com/office/drawing/2014/main" id="{F4675804-5372-0B4C-825E-50F4418889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8198041"/>
                </p:ext>
              </p:extLst>
            </p:nvPr>
          </p:nvGraphicFramePr>
          <p:xfrm>
            <a:off x="4568849" y="2738276"/>
            <a:ext cx="102076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" r:id="rId45" imgW="736600" imgH="203200" progId="Equation.DSMT4">
                    <p:embed/>
                  </p:oleObj>
                </mc:Choice>
                <mc:Fallback>
                  <p:oleObj r:id="rId45" imgW="736600" imgH="203200" progId="Equation.DSMT4">
                    <p:embed/>
                    <p:pic>
                      <p:nvPicPr>
                        <p:cNvPr id="113" name="Object 112">
                          <a:extLst>
                            <a:ext uri="{FF2B5EF4-FFF2-40B4-BE49-F238E27FC236}">
                              <a16:creationId xmlns:a16="http://schemas.microsoft.com/office/drawing/2014/main" id="{61DA0DCC-EC0A-C945-B0D2-C8AF59F1318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6"/>
                        <a:stretch>
                          <a:fillRect/>
                        </a:stretch>
                      </p:blipFill>
                      <p:spPr>
                        <a:xfrm>
                          <a:off x="4568849" y="2738276"/>
                          <a:ext cx="102076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114">
              <a:extLst>
                <a:ext uri="{FF2B5EF4-FFF2-40B4-BE49-F238E27FC236}">
                  <a16:creationId xmlns:a16="http://schemas.microsoft.com/office/drawing/2014/main" id="{8F7CC668-CCCF-0A49-ABA8-1C41608FA7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6134303"/>
                </p:ext>
              </p:extLst>
            </p:nvPr>
          </p:nvGraphicFramePr>
          <p:xfrm>
            <a:off x="8398228" y="2786335"/>
            <a:ext cx="439738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2" r:id="rId47" imgW="317500" imgH="139700" progId="Equation.DSMT4">
                    <p:embed/>
                  </p:oleObj>
                </mc:Choice>
                <mc:Fallback>
                  <p:oleObj r:id="rId47" imgW="317500" imgH="139700" progId="Equation.DSMT4">
                    <p:embed/>
                    <p:pic>
                      <p:nvPicPr>
                        <p:cNvPr id="114" name="Object 113">
                          <a:extLst>
                            <a:ext uri="{FF2B5EF4-FFF2-40B4-BE49-F238E27FC236}">
                              <a16:creationId xmlns:a16="http://schemas.microsoft.com/office/drawing/2014/main" id="{F4675804-5372-0B4C-825E-50F44188893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8"/>
                        <a:stretch>
                          <a:fillRect/>
                        </a:stretch>
                      </p:blipFill>
                      <p:spPr>
                        <a:xfrm>
                          <a:off x="8398228" y="2786335"/>
                          <a:ext cx="439738" cy="193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" name="Object 132">
              <a:extLst>
                <a:ext uri="{FF2B5EF4-FFF2-40B4-BE49-F238E27FC236}">
                  <a16:creationId xmlns:a16="http://schemas.microsoft.com/office/drawing/2014/main" id="{7F50757B-DC46-8645-959C-59E9D56C5B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291762"/>
                </p:ext>
              </p:extLst>
            </p:nvPr>
          </p:nvGraphicFramePr>
          <p:xfrm>
            <a:off x="8072438" y="2949909"/>
            <a:ext cx="1092200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3" r:id="rId49" imgW="787400" imgH="203200" progId="Equation.DSMT4">
                    <p:embed/>
                  </p:oleObj>
                </mc:Choice>
                <mc:Fallback>
                  <p:oleObj r:id="rId49" imgW="787400" imgH="203200" progId="Equation.DSMT4">
                    <p:embed/>
                    <p:pic>
                      <p:nvPicPr>
                        <p:cNvPr id="119" name="Object 118">
                          <a:extLst>
                            <a:ext uri="{FF2B5EF4-FFF2-40B4-BE49-F238E27FC236}">
                              <a16:creationId xmlns:a16="http://schemas.microsoft.com/office/drawing/2014/main" id="{E04CD517-5190-8B44-89B1-F3C6C268716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0"/>
                        <a:stretch>
                          <a:fillRect/>
                        </a:stretch>
                      </p:blipFill>
                      <p:spPr>
                        <a:xfrm>
                          <a:off x="8072438" y="2949909"/>
                          <a:ext cx="1092200" cy="280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4B7356-B4A0-814C-BA54-3AA0FE8643CC}"/>
              </a:ext>
            </a:extLst>
          </p:cNvPr>
          <p:cNvGrpSpPr/>
          <p:nvPr/>
        </p:nvGrpSpPr>
        <p:grpSpPr>
          <a:xfrm>
            <a:off x="3843192" y="3468835"/>
            <a:ext cx="4825853" cy="509774"/>
            <a:chOff x="3843192" y="3468835"/>
            <a:chExt cx="4825853" cy="509774"/>
          </a:xfrm>
        </p:grpSpPr>
        <p:graphicFrame>
          <p:nvGraphicFramePr>
            <p:cNvPr id="104" name="Object 103">
              <a:extLst>
                <a:ext uri="{FF2B5EF4-FFF2-40B4-BE49-F238E27FC236}">
                  <a16:creationId xmlns:a16="http://schemas.microsoft.com/office/drawing/2014/main" id="{334317AD-D639-8242-B037-1815904103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6300956"/>
                </p:ext>
              </p:extLst>
            </p:nvPr>
          </p:nvGraphicFramePr>
          <p:xfrm>
            <a:off x="3843192" y="3536657"/>
            <a:ext cx="158352" cy="211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4" r:id="rId51" imgW="114300" imgH="152400" progId="Equation.DSMT4">
                    <p:embed/>
                  </p:oleObj>
                </mc:Choice>
                <mc:Fallback>
                  <p:oleObj r:id="rId51" imgW="114300" imgH="152400" progId="Equation.DSMT4">
                    <p:embed/>
                    <p:pic>
                      <p:nvPicPr>
                        <p:cNvPr id="103" name="Object 102">
                          <a:extLst>
                            <a:ext uri="{FF2B5EF4-FFF2-40B4-BE49-F238E27FC236}">
                              <a16:creationId xmlns:a16="http://schemas.microsoft.com/office/drawing/2014/main" id="{2E43BF67-7059-C249-88FD-C3A43580C6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2"/>
                        <a:stretch>
                          <a:fillRect/>
                        </a:stretch>
                      </p:blipFill>
                      <p:spPr>
                        <a:xfrm>
                          <a:off x="3843192" y="3536657"/>
                          <a:ext cx="158352" cy="2111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04">
              <a:extLst>
                <a:ext uri="{FF2B5EF4-FFF2-40B4-BE49-F238E27FC236}">
                  <a16:creationId xmlns:a16="http://schemas.microsoft.com/office/drawing/2014/main" id="{AED7B64B-AFC0-1245-AD6E-195D7BF5D7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9230761"/>
                </p:ext>
              </p:extLst>
            </p:nvPr>
          </p:nvGraphicFramePr>
          <p:xfrm>
            <a:off x="4962275" y="3547856"/>
            <a:ext cx="158352" cy="211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5" r:id="rId53" imgW="114300" imgH="152400" progId="Equation.DSMT4">
                    <p:embed/>
                  </p:oleObj>
                </mc:Choice>
                <mc:Fallback>
                  <p:oleObj r:id="rId53" imgW="114300" imgH="152400" progId="Equation.DSMT4">
                    <p:embed/>
                    <p:pic>
                      <p:nvPicPr>
                        <p:cNvPr id="104" name="Object 103">
                          <a:extLst>
                            <a:ext uri="{FF2B5EF4-FFF2-40B4-BE49-F238E27FC236}">
                              <a16:creationId xmlns:a16="http://schemas.microsoft.com/office/drawing/2014/main" id="{334317AD-D639-8242-B037-1815904103F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4"/>
                        <a:stretch>
                          <a:fillRect/>
                        </a:stretch>
                      </p:blipFill>
                      <p:spPr>
                        <a:xfrm>
                          <a:off x="4962275" y="3547856"/>
                          <a:ext cx="158352" cy="2111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107">
              <a:extLst>
                <a:ext uri="{FF2B5EF4-FFF2-40B4-BE49-F238E27FC236}">
                  <a16:creationId xmlns:a16="http://schemas.microsoft.com/office/drawing/2014/main" id="{FAE65CB3-498A-B94B-9517-A44F2E790E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4726690"/>
                </p:ext>
              </p:extLst>
            </p:nvPr>
          </p:nvGraphicFramePr>
          <p:xfrm>
            <a:off x="8510693" y="3541505"/>
            <a:ext cx="158352" cy="211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6" r:id="rId55" imgW="114300" imgH="152400" progId="Equation.DSMT4">
                    <p:embed/>
                  </p:oleObj>
                </mc:Choice>
                <mc:Fallback>
                  <p:oleObj r:id="rId55" imgW="114300" imgH="152400" progId="Equation.DSMT4">
                    <p:embed/>
                    <p:pic>
                      <p:nvPicPr>
                        <p:cNvPr id="107" name="Object 106">
                          <a:extLst>
                            <a:ext uri="{FF2B5EF4-FFF2-40B4-BE49-F238E27FC236}">
                              <a16:creationId xmlns:a16="http://schemas.microsoft.com/office/drawing/2014/main" id="{7DE2E8FA-0BA3-AA4D-ABEA-DF9A7E0E1DB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6"/>
                        <a:stretch>
                          <a:fillRect/>
                        </a:stretch>
                      </p:blipFill>
                      <p:spPr>
                        <a:xfrm>
                          <a:off x="8510693" y="3541505"/>
                          <a:ext cx="158352" cy="2111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116">
              <a:extLst>
                <a:ext uri="{FF2B5EF4-FFF2-40B4-BE49-F238E27FC236}">
                  <a16:creationId xmlns:a16="http://schemas.microsoft.com/office/drawing/2014/main" id="{E4774D1E-0AE4-6B49-9B02-94B9CBFAD2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460818"/>
                </p:ext>
              </p:extLst>
            </p:nvPr>
          </p:nvGraphicFramePr>
          <p:xfrm>
            <a:off x="7223745" y="3566250"/>
            <a:ext cx="439738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7" r:id="rId57" imgW="317500" imgH="139700" progId="Equation.DSMT4">
                    <p:embed/>
                  </p:oleObj>
                </mc:Choice>
                <mc:Fallback>
                  <p:oleObj r:id="rId57" imgW="317500" imgH="139700" progId="Equation.DSMT4">
                    <p:embed/>
                    <p:pic>
                      <p:nvPicPr>
                        <p:cNvPr id="116" name="Object 115">
                          <a:extLst>
                            <a:ext uri="{FF2B5EF4-FFF2-40B4-BE49-F238E27FC236}">
                              <a16:creationId xmlns:a16="http://schemas.microsoft.com/office/drawing/2014/main" id="{BE4F948D-B30A-E04E-A174-38593923212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8"/>
                        <a:stretch>
                          <a:fillRect/>
                        </a:stretch>
                      </p:blipFill>
                      <p:spPr>
                        <a:xfrm>
                          <a:off x="7223745" y="3566250"/>
                          <a:ext cx="439738" cy="193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120">
              <a:extLst>
                <a:ext uri="{FF2B5EF4-FFF2-40B4-BE49-F238E27FC236}">
                  <a16:creationId xmlns:a16="http://schemas.microsoft.com/office/drawing/2014/main" id="{134FA8FB-26FB-954D-B612-ACA1127F44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0850547"/>
                </p:ext>
              </p:extLst>
            </p:nvPr>
          </p:nvGraphicFramePr>
          <p:xfrm>
            <a:off x="5772890" y="3468835"/>
            <a:ext cx="931862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8" r:id="rId59" imgW="673100" imgH="241300" progId="Equation.DSMT4">
                    <p:embed/>
                  </p:oleObj>
                </mc:Choice>
                <mc:Fallback>
                  <p:oleObj r:id="rId59" imgW="673100" imgH="241300" progId="Equation.DSMT4">
                    <p:embed/>
                    <p:pic>
                      <p:nvPicPr>
                        <p:cNvPr id="114" name="Object 113">
                          <a:extLst>
                            <a:ext uri="{FF2B5EF4-FFF2-40B4-BE49-F238E27FC236}">
                              <a16:creationId xmlns:a16="http://schemas.microsoft.com/office/drawing/2014/main" id="{F4675804-5372-0B4C-825E-50F44188893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0"/>
                        <a:stretch>
                          <a:fillRect/>
                        </a:stretch>
                      </p:blipFill>
                      <p:spPr>
                        <a:xfrm>
                          <a:off x="5772890" y="3468835"/>
                          <a:ext cx="931862" cy="336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" name="Object 133">
              <a:extLst>
                <a:ext uri="{FF2B5EF4-FFF2-40B4-BE49-F238E27FC236}">
                  <a16:creationId xmlns:a16="http://schemas.microsoft.com/office/drawing/2014/main" id="{A8FACA21-CA48-E74E-AB67-27A87ACD01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9030955"/>
                </p:ext>
              </p:extLst>
            </p:nvPr>
          </p:nvGraphicFramePr>
          <p:xfrm>
            <a:off x="7024688" y="3697621"/>
            <a:ext cx="846137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9" r:id="rId61" imgW="609600" imgH="203200" progId="Equation.DSMT4">
                    <p:embed/>
                  </p:oleObj>
                </mc:Choice>
                <mc:Fallback>
                  <p:oleObj r:id="rId61" imgW="609600" imgH="203200" progId="Equation.DSMT4">
                    <p:embed/>
                    <p:pic>
                      <p:nvPicPr>
                        <p:cNvPr id="119" name="Object 118">
                          <a:extLst>
                            <a:ext uri="{FF2B5EF4-FFF2-40B4-BE49-F238E27FC236}">
                              <a16:creationId xmlns:a16="http://schemas.microsoft.com/office/drawing/2014/main" id="{E04CD517-5190-8B44-89B1-F3C6C268716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2"/>
                        <a:stretch>
                          <a:fillRect/>
                        </a:stretch>
                      </p:blipFill>
                      <p:spPr>
                        <a:xfrm>
                          <a:off x="7024688" y="3697621"/>
                          <a:ext cx="846137" cy="280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D5A7C0-6E47-5F49-907C-5A352F5806CA}"/>
              </a:ext>
            </a:extLst>
          </p:cNvPr>
          <p:cNvGrpSpPr/>
          <p:nvPr/>
        </p:nvGrpSpPr>
        <p:grpSpPr>
          <a:xfrm>
            <a:off x="3730321" y="4278130"/>
            <a:ext cx="5427980" cy="496297"/>
            <a:chOff x="3730321" y="4278130"/>
            <a:chExt cx="5427980" cy="496297"/>
          </a:xfrm>
        </p:grpSpPr>
        <p:graphicFrame>
          <p:nvGraphicFramePr>
            <p:cNvPr id="106" name="Object 105">
              <a:extLst>
                <a:ext uri="{FF2B5EF4-FFF2-40B4-BE49-F238E27FC236}">
                  <a16:creationId xmlns:a16="http://schemas.microsoft.com/office/drawing/2014/main" id="{C1E53514-7450-1146-8B4B-6950471471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6685503"/>
                </p:ext>
              </p:extLst>
            </p:nvPr>
          </p:nvGraphicFramePr>
          <p:xfrm>
            <a:off x="6115652" y="4323376"/>
            <a:ext cx="158352" cy="211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0" r:id="rId63" imgW="114300" imgH="152400" progId="Equation.DSMT4">
                    <p:embed/>
                  </p:oleObj>
                </mc:Choice>
                <mc:Fallback>
                  <p:oleObj r:id="rId63" imgW="114300" imgH="152400" progId="Equation.DSMT4">
                    <p:embed/>
                    <p:pic>
                      <p:nvPicPr>
                        <p:cNvPr id="105" name="Object 104">
                          <a:extLst>
                            <a:ext uri="{FF2B5EF4-FFF2-40B4-BE49-F238E27FC236}">
                              <a16:creationId xmlns:a16="http://schemas.microsoft.com/office/drawing/2014/main" id="{AED7B64B-AFC0-1245-AD6E-195D7BF5D73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4"/>
                        <a:stretch>
                          <a:fillRect/>
                        </a:stretch>
                      </p:blipFill>
                      <p:spPr>
                        <a:xfrm>
                          <a:off x="6115652" y="4323376"/>
                          <a:ext cx="158352" cy="2111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106">
              <a:extLst>
                <a:ext uri="{FF2B5EF4-FFF2-40B4-BE49-F238E27FC236}">
                  <a16:creationId xmlns:a16="http://schemas.microsoft.com/office/drawing/2014/main" id="{7DE2E8FA-0BA3-AA4D-ABEA-DF9A7E0E1D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9257997"/>
                </p:ext>
              </p:extLst>
            </p:nvPr>
          </p:nvGraphicFramePr>
          <p:xfrm>
            <a:off x="7351901" y="4321453"/>
            <a:ext cx="158352" cy="211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1" r:id="rId65" imgW="114300" imgH="152400" progId="Equation.DSMT4">
                    <p:embed/>
                  </p:oleObj>
                </mc:Choice>
                <mc:Fallback>
                  <p:oleObj r:id="rId65" imgW="114300" imgH="152400" progId="Equation.DSMT4">
                    <p:embed/>
                    <p:pic>
                      <p:nvPicPr>
                        <p:cNvPr id="106" name="Object 105">
                          <a:extLst>
                            <a:ext uri="{FF2B5EF4-FFF2-40B4-BE49-F238E27FC236}">
                              <a16:creationId xmlns:a16="http://schemas.microsoft.com/office/drawing/2014/main" id="{C1E53514-7450-1146-8B4B-69504714715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6"/>
                        <a:stretch>
                          <a:fillRect/>
                        </a:stretch>
                      </p:blipFill>
                      <p:spPr>
                        <a:xfrm>
                          <a:off x="7351901" y="4321453"/>
                          <a:ext cx="158352" cy="2111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109">
              <a:extLst>
                <a:ext uri="{FF2B5EF4-FFF2-40B4-BE49-F238E27FC236}">
                  <a16:creationId xmlns:a16="http://schemas.microsoft.com/office/drawing/2014/main" id="{02CFA152-A701-E84C-BB04-663D091155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7159021"/>
                </p:ext>
              </p:extLst>
            </p:nvPr>
          </p:nvGraphicFramePr>
          <p:xfrm>
            <a:off x="3730321" y="4304325"/>
            <a:ext cx="352425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2" r:id="rId67" imgW="254000" imgH="165100" progId="Equation.DSMT4">
                    <p:embed/>
                  </p:oleObj>
                </mc:Choice>
                <mc:Fallback>
                  <p:oleObj r:id="rId67" imgW="254000" imgH="165100" progId="Equation.DSMT4">
                    <p:embed/>
                    <p:pic>
                      <p:nvPicPr>
                        <p:cNvPr id="109" name="Object 108">
                          <a:extLst>
                            <a:ext uri="{FF2B5EF4-FFF2-40B4-BE49-F238E27FC236}">
                              <a16:creationId xmlns:a16="http://schemas.microsoft.com/office/drawing/2014/main" id="{873B5AA8-0AA8-904D-83A4-B950A2EF7A2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8"/>
                        <a:stretch>
                          <a:fillRect/>
                        </a:stretch>
                      </p:blipFill>
                      <p:spPr>
                        <a:xfrm>
                          <a:off x="3730321" y="4304325"/>
                          <a:ext cx="352425" cy="230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112">
              <a:extLst>
                <a:ext uri="{FF2B5EF4-FFF2-40B4-BE49-F238E27FC236}">
                  <a16:creationId xmlns:a16="http://schemas.microsoft.com/office/drawing/2014/main" id="{61DA0DCC-EC0A-C945-B0D2-C8AF59F131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6056489"/>
                </p:ext>
              </p:extLst>
            </p:nvPr>
          </p:nvGraphicFramePr>
          <p:xfrm>
            <a:off x="4628884" y="4278130"/>
            <a:ext cx="896938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3" r:id="rId69" imgW="647700" imgH="203200" progId="Equation.DSMT4">
                    <p:embed/>
                  </p:oleObj>
                </mc:Choice>
                <mc:Fallback>
                  <p:oleObj r:id="rId69" imgW="647700" imgH="203200" progId="Equation.DSMT4">
                    <p:embed/>
                    <p:pic>
                      <p:nvPicPr>
                        <p:cNvPr id="112" name="Object 111">
                          <a:extLst>
                            <a:ext uri="{FF2B5EF4-FFF2-40B4-BE49-F238E27FC236}">
                              <a16:creationId xmlns:a16="http://schemas.microsoft.com/office/drawing/2014/main" id="{763BF866-74D5-7146-A72F-0057919478A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0"/>
                        <a:stretch>
                          <a:fillRect/>
                        </a:stretch>
                      </p:blipFill>
                      <p:spPr>
                        <a:xfrm>
                          <a:off x="4628884" y="4278130"/>
                          <a:ext cx="896938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115">
              <a:extLst>
                <a:ext uri="{FF2B5EF4-FFF2-40B4-BE49-F238E27FC236}">
                  <a16:creationId xmlns:a16="http://schemas.microsoft.com/office/drawing/2014/main" id="{BE4F948D-B30A-E04E-A174-3859392321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4989541"/>
                </p:ext>
              </p:extLst>
            </p:nvPr>
          </p:nvGraphicFramePr>
          <p:xfrm>
            <a:off x="8406247" y="4336551"/>
            <a:ext cx="439738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4" r:id="rId71" imgW="317500" imgH="139700" progId="Equation.DSMT4">
                    <p:embed/>
                  </p:oleObj>
                </mc:Choice>
                <mc:Fallback>
                  <p:oleObj r:id="rId71" imgW="317500" imgH="139700" progId="Equation.DSMT4">
                    <p:embed/>
                    <p:pic>
                      <p:nvPicPr>
                        <p:cNvPr id="115" name="Object 114">
                          <a:extLst>
                            <a:ext uri="{FF2B5EF4-FFF2-40B4-BE49-F238E27FC236}">
                              <a16:creationId xmlns:a16="http://schemas.microsoft.com/office/drawing/2014/main" id="{8F7CC668-CCCF-0A49-ABA8-1C41608FA75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2"/>
                        <a:stretch>
                          <a:fillRect/>
                        </a:stretch>
                      </p:blipFill>
                      <p:spPr>
                        <a:xfrm>
                          <a:off x="8406247" y="4336551"/>
                          <a:ext cx="439738" cy="193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Object 135">
              <a:extLst>
                <a:ext uri="{FF2B5EF4-FFF2-40B4-BE49-F238E27FC236}">
                  <a16:creationId xmlns:a16="http://schemas.microsoft.com/office/drawing/2014/main" id="{52ACD920-7044-BA44-91CA-A2D1832643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1774383"/>
                </p:ext>
              </p:extLst>
            </p:nvPr>
          </p:nvGraphicFramePr>
          <p:xfrm>
            <a:off x="8066101" y="4493440"/>
            <a:ext cx="1092200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5" r:id="rId73" imgW="787400" imgH="203200" progId="Equation.DSMT4">
                    <p:embed/>
                  </p:oleObj>
                </mc:Choice>
                <mc:Fallback>
                  <p:oleObj r:id="rId73" imgW="787400" imgH="203200" progId="Equation.DSMT4">
                    <p:embed/>
                    <p:pic>
                      <p:nvPicPr>
                        <p:cNvPr id="133" name="Object 132">
                          <a:extLst>
                            <a:ext uri="{FF2B5EF4-FFF2-40B4-BE49-F238E27FC236}">
                              <a16:creationId xmlns:a16="http://schemas.microsoft.com/office/drawing/2014/main" id="{7F50757B-DC46-8645-959C-59E9D56C5B6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4"/>
                        <a:stretch>
                          <a:fillRect/>
                        </a:stretch>
                      </p:blipFill>
                      <p:spPr>
                        <a:xfrm>
                          <a:off x="8066101" y="4493440"/>
                          <a:ext cx="1092200" cy="280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B83658-4AB7-AB42-A634-8AF8F2A0E99F}"/>
              </a:ext>
            </a:extLst>
          </p:cNvPr>
          <p:cNvGrpSpPr/>
          <p:nvPr/>
        </p:nvGrpSpPr>
        <p:grpSpPr>
          <a:xfrm>
            <a:off x="3406088" y="5000975"/>
            <a:ext cx="5535472" cy="336550"/>
            <a:chOff x="3406088" y="5000975"/>
            <a:chExt cx="5535472" cy="336550"/>
          </a:xfrm>
        </p:grpSpPr>
        <p:graphicFrame>
          <p:nvGraphicFramePr>
            <p:cNvPr id="111" name="Object 110">
              <a:extLst>
                <a:ext uri="{FF2B5EF4-FFF2-40B4-BE49-F238E27FC236}">
                  <a16:creationId xmlns:a16="http://schemas.microsoft.com/office/drawing/2014/main" id="{CEB78092-A8FC-0E4C-AA55-0777C8E09D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4579942"/>
                </p:ext>
              </p:extLst>
            </p:nvPr>
          </p:nvGraphicFramePr>
          <p:xfrm>
            <a:off x="3406088" y="5030640"/>
            <a:ext cx="987425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6" r:id="rId75" imgW="711200" imgH="165100" progId="Equation.DSMT4">
                    <p:embed/>
                  </p:oleObj>
                </mc:Choice>
                <mc:Fallback>
                  <p:oleObj r:id="rId75" imgW="711200" imgH="165100" progId="Equation.DSMT4">
                    <p:embed/>
                    <p:pic>
                      <p:nvPicPr>
                        <p:cNvPr id="110" name="Object 109">
                          <a:extLst>
                            <a:ext uri="{FF2B5EF4-FFF2-40B4-BE49-F238E27FC236}">
                              <a16:creationId xmlns:a16="http://schemas.microsoft.com/office/drawing/2014/main" id="{02CFA152-A701-E84C-BB04-663D0911551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6"/>
                        <a:stretch>
                          <a:fillRect/>
                        </a:stretch>
                      </p:blipFill>
                      <p:spPr>
                        <a:xfrm>
                          <a:off x="3406088" y="5030640"/>
                          <a:ext cx="987425" cy="230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111">
              <a:extLst>
                <a:ext uri="{FF2B5EF4-FFF2-40B4-BE49-F238E27FC236}">
                  <a16:creationId xmlns:a16="http://schemas.microsoft.com/office/drawing/2014/main" id="{763BF866-74D5-7146-A72F-0057919478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512360"/>
                </p:ext>
              </p:extLst>
            </p:nvPr>
          </p:nvGraphicFramePr>
          <p:xfrm>
            <a:off x="4513229" y="5022052"/>
            <a:ext cx="1092200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7" r:id="rId77" imgW="787400" imgH="165100" progId="Equation.DSMT4">
                    <p:embed/>
                  </p:oleObj>
                </mc:Choice>
                <mc:Fallback>
                  <p:oleObj r:id="rId77" imgW="787400" imgH="165100" progId="Equation.DSMT4">
                    <p:embed/>
                    <p:pic>
                      <p:nvPicPr>
                        <p:cNvPr id="111" name="Object 110">
                          <a:extLst>
                            <a:ext uri="{FF2B5EF4-FFF2-40B4-BE49-F238E27FC236}">
                              <a16:creationId xmlns:a16="http://schemas.microsoft.com/office/drawing/2014/main" id="{CEB78092-A8FC-0E4C-AA55-0777C8E09D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8"/>
                        <a:stretch>
                          <a:fillRect/>
                        </a:stretch>
                      </p:blipFill>
                      <p:spPr>
                        <a:xfrm>
                          <a:off x="4513229" y="5022052"/>
                          <a:ext cx="1092200" cy="230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117">
              <a:extLst>
                <a:ext uri="{FF2B5EF4-FFF2-40B4-BE49-F238E27FC236}">
                  <a16:creationId xmlns:a16="http://schemas.microsoft.com/office/drawing/2014/main" id="{C77B8B89-1415-D04D-9524-CCCD89429D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6583391"/>
                </p:ext>
              </p:extLst>
            </p:nvPr>
          </p:nvGraphicFramePr>
          <p:xfrm>
            <a:off x="7062067" y="5029432"/>
            <a:ext cx="722313" cy="246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8" r:id="rId79" imgW="520700" imgH="177800" progId="Equation.DSMT4">
                    <p:embed/>
                  </p:oleObj>
                </mc:Choice>
                <mc:Fallback>
                  <p:oleObj r:id="rId79" imgW="520700" imgH="177800" progId="Equation.DSMT4">
                    <p:embed/>
                    <p:pic>
                      <p:nvPicPr>
                        <p:cNvPr id="117" name="Object 116">
                          <a:extLst>
                            <a:ext uri="{FF2B5EF4-FFF2-40B4-BE49-F238E27FC236}">
                              <a16:creationId xmlns:a16="http://schemas.microsoft.com/office/drawing/2014/main" id="{E4774D1E-0AE4-6B49-9B02-94B9CBFAD2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0"/>
                        <a:stretch>
                          <a:fillRect/>
                        </a:stretch>
                      </p:blipFill>
                      <p:spPr>
                        <a:xfrm>
                          <a:off x="7062067" y="5029432"/>
                          <a:ext cx="722313" cy="2460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121">
              <a:extLst>
                <a:ext uri="{FF2B5EF4-FFF2-40B4-BE49-F238E27FC236}">
                  <a16:creationId xmlns:a16="http://schemas.microsoft.com/office/drawing/2014/main" id="{653C4606-76C5-644F-BC4B-9D30D4B65C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9995620"/>
                </p:ext>
              </p:extLst>
            </p:nvPr>
          </p:nvGraphicFramePr>
          <p:xfrm>
            <a:off x="6072133" y="5000975"/>
            <a:ext cx="333375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9" r:id="rId81" imgW="241300" imgH="241300" progId="Equation.DSMT4">
                    <p:embed/>
                  </p:oleObj>
                </mc:Choice>
                <mc:Fallback>
                  <p:oleObj r:id="rId81" imgW="241300" imgH="241300" progId="Equation.DSMT4">
                    <p:embed/>
                    <p:pic>
                      <p:nvPicPr>
                        <p:cNvPr id="121" name="Object 120">
                          <a:extLst>
                            <a:ext uri="{FF2B5EF4-FFF2-40B4-BE49-F238E27FC236}">
                              <a16:creationId xmlns:a16="http://schemas.microsoft.com/office/drawing/2014/main" id="{134FA8FB-26FB-954D-B612-ACA1127F44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2"/>
                        <a:stretch>
                          <a:fillRect/>
                        </a:stretch>
                      </p:blipFill>
                      <p:spPr>
                        <a:xfrm>
                          <a:off x="6072133" y="5000975"/>
                          <a:ext cx="333375" cy="336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Object 136">
              <a:extLst>
                <a:ext uri="{FF2B5EF4-FFF2-40B4-BE49-F238E27FC236}">
                  <a16:creationId xmlns:a16="http://schemas.microsoft.com/office/drawing/2014/main" id="{F2CFA486-DFCF-0140-948F-231F15BC5A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1648126"/>
                </p:ext>
              </p:extLst>
            </p:nvPr>
          </p:nvGraphicFramePr>
          <p:xfrm>
            <a:off x="8219247" y="5029432"/>
            <a:ext cx="722313" cy="246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0" r:id="rId83" imgW="520700" imgH="177800" progId="Equation.DSMT4">
                    <p:embed/>
                  </p:oleObj>
                </mc:Choice>
                <mc:Fallback>
                  <p:oleObj r:id="rId83" imgW="520700" imgH="177800" progId="Equation.DSMT4">
                    <p:embed/>
                    <p:pic>
                      <p:nvPicPr>
                        <p:cNvPr id="118" name="Object 117">
                          <a:extLst>
                            <a:ext uri="{FF2B5EF4-FFF2-40B4-BE49-F238E27FC236}">
                              <a16:creationId xmlns:a16="http://schemas.microsoft.com/office/drawing/2014/main" id="{C77B8B89-1415-D04D-9524-CCCD89429D0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4"/>
                        <a:stretch>
                          <a:fillRect/>
                        </a:stretch>
                      </p:blipFill>
                      <p:spPr>
                        <a:xfrm>
                          <a:off x="8219247" y="5029432"/>
                          <a:ext cx="722313" cy="2460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6" name="Object 145">
            <a:extLst>
              <a:ext uri="{FF2B5EF4-FFF2-40B4-BE49-F238E27FC236}">
                <a16:creationId xmlns:a16="http://schemas.microsoft.com/office/drawing/2014/main" id="{E7199B50-71B2-4D40-9DD6-8C2ECFBBCD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713998"/>
              </p:ext>
            </p:extLst>
          </p:nvPr>
        </p:nvGraphicFramePr>
        <p:xfrm>
          <a:off x="2532834" y="1470494"/>
          <a:ext cx="6096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" r:id="rId85" imgW="622300" imgH="203200" progId="Equation.DSMT4">
                  <p:embed/>
                </p:oleObj>
              </mc:Choice>
              <mc:Fallback>
                <p:oleObj r:id="rId85" imgW="622300" imgH="203200" progId="Equation.DSMT4">
                  <p:embed/>
                  <p:pic>
                    <p:nvPicPr>
                      <p:cNvPr id="84" name="Object 83">
                        <a:extLst>
                          <a:ext uri="{FF2B5EF4-FFF2-40B4-BE49-F238E27FC236}">
                            <a16:creationId xmlns:a16="http://schemas.microsoft.com/office/drawing/2014/main" id="{2CEE73BE-F39D-2147-B69D-8677E9A685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2532834" y="1470494"/>
                        <a:ext cx="609600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46">
            <a:extLst>
              <a:ext uri="{FF2B5EF4-FFF2-40B4-BE49-F238E27FC236}">
                <a16:creationId xmlns:a16="http://schemas.microsoft.com/office/drawing/2014/main" id="{7ECBCCFE-F0A7-6F4C-A2B2-A833F9431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91911"/>
              </p:ext>
            </p:extLst>
          </p:nvPr>
        </p:nvGraphicFramePr>
        <p:xfrm>
          <a:off x="1107568" y="1468876"/>
          <a:ext cx="6096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" r:id="rId87" imgW="622300" imgH="203200" progId="Equation.DSMT4">
                  <p:embed/>
                </p:oleObj>
              </mc:Choice>
              <mc:Fallback>
                <p:oleObj r:id="rId87" imgW="622300" imgH="203200" progId="Equation.DSMT4">
                  <p:embed/>
                  <p:pic>
                    <p:nvPicPr>
                      <p:cNvPr id="146" name="Object 145">
                        <a:extLst>
                          <a:ext uri="{FF2B5EF4-FFF2-40B4-BE49-F238E27FC236}">
                            <a16:creationId xmlns:a16="http://schemas.microsoft.com/office/drawing/2014/main" id="{E7199B50-71B2-4D40-9DD6-8C2ECFBBCD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1107568" y="1468876"/>
                        <a:ext cx="609600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TextBox 38">
            <a:extLst>
              <a:ext uri="{FF2B5EF4-FFF2-40B4-BE49-F238E27FC236}">
                <a16:creationId xmlns:a16="http://schemas.microsoft.com/office/drawing/2014/main" id="{4D30C5E8-64D5-CC49-892E-AA847D36BC41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5.)</a:t>
            </a:r>
          </a:p>
        </p:txBody>
      </p:sp>
    </p:spTree>
    <p:extLst>
      <p:ext uri="{BB962C8B-B14F-4D97-AF65-F5344CB8AC3E}">
        <p14:creationId xmlns:p14="http://schemas.microsoft.com/office/powerpoint/2010/main" val="31209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501"/>
            <a:ext cx="8229600" cy="931058"/>
          </a:xfrm>
        </p:spPr>
        <p:txBody>
          <a:bodyPr/>
          <a:lstStyle/>
          <a:p>
            <a:r>
              <a:rPr lang="en-US" dirty="0"/>
              <a:t>A Problem</a:t>
            </a:r>
            <a:r>
              <a:rPr lang="mr-IN" dirty="0"/>
              <a:t>…</a:t>
            </a:r>
            <a:r>
              <a:rPr lang="en-US" dirty="0"/>
              <a:t>(13.28)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2516" y="1228256"/>
                <a:ext cx="80542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pple Chancery" panose="03020702040506060504" pitchFamily="66" charset="-79"/>
                    <a:ea typeface="Palatino Linotype" charset="0"/>
                    <a:cs typeface="Apple Chancery" panose="03020702040506060504" pitchFamily="66" charset="-79"/>
                  </a:rPr>
                  <a:t>Consider</a:t>
                </a:r>
                <a:r>
                  <a:rPr lang="en-US" sz="2000" dirty="0">
                    <a:latin typeface="Palatino Linotype" charset="0"/>
                    <a:ea typeface="Palatino Linotype" charset="0"/>
                    <a:cs typeface="Palatino Linotype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a position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0.052 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e>
                    </m:d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sin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⁡(8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16" y="1228256"/>
                <a:ext cx="8054244" cy="461665"/>
              </a:xfrm>
              <a:prstGeom prst="rect">
                <a:avLst/>
              </a:prstGeom>
              <a:blipFill>
                <a:blip r:embed="rId2"/>
                <a:stretch>
                  <a:fillRect l="-110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965200" y="1753632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a.) What is the </a:t>
            </a:r>
            <a:r>
              <a:rPr lang="en-US" altLang="en-US" sz="2000" dirty="0">
                <a:solidFill>
                  <a:srgbClr val="00C201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frequency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65200" y="3017282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b.) What is the </a:t>
            </a:r>
            <a:r>
              <a:rPr lang="en-US" altLang="en-US" sz="2000" dirty="0">
                <a:solidFill>
                  <a:srgbClr val="00C201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period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965200" y="4071461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c.) What is the </a:t>
            </a:r>
            <a:r>
              <a:rPr lang="en-US" altLang="en-US" sz="2000" dirty="0">
                <a:solidFill>
                  <a:srgbClr val="00C201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amplitude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965200" y="5022094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d.) </a:t>
            </a:r>
            <a:r>
              <a:rPr lang="en-US" altLang="en-US" sz="2000" dirty="0">
                <a:solidFill>
                  <a:srgbClr val="00C201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When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will it </a:t>
            </a:r>
            <a:r>
              <a:rPr lang="en-US" altLang="en-US" sz="2000" dirty="0">
                <a:solidFill>
                  <a:srgbClr val="00C201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reach x = 0.026 meters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35100" y="2132902"/>
                <a:ext cx="6931660" cy="762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The angular </a:t>
                </a:r>
                <a:r>
                  <a:rPr lang="en-US" dirty="0">
                    <a:solidFill>
                      <a:srgbClr val="3063D5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frequency</a:t>
                </a:r>
                <a:r>
                  <a:rPr lang="en-US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=8</m:t>
                    </m:r>
                    <m:r>
                      <a:rPr lang="en-US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𝑟𝑎𝑑</m:t>
                    </m:r>
                    <m:r>
                      <a:rPr lang="en-US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𝑠𝑒𝑐</m:t>
                    </m:r>
                  </m:oMath>
                </a14:m>
                <a:r>
                  <a:rPr lang="en-US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. Therefore we can find the frequency by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𝜐</m:t>
                    </m:r>
                    <m:r>
                      <a:rPr lang="en-US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solidFill>
                              <a:srgbClr val="2D5FD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2D5FD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8</m:t>
                        </m:r>
                        <m:r>
                          <a:rPr lang="en-US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=4 </m:t>
                    </m:r>
                    <m:r>
                      <a:rPr lang="en-US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𝐻𝑧</m:t>
                    </m:r>
                  </m:oMath>
                </a14:m>
                <a:r>
                  <a:rPr lang="en-US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100" y="2132902"/>
                <a:ext cx="6931660" cy="762516"/>
              </a:xfrm>
              <a:prstGeom prst="rect">
                <a:avLst/>
              </a:prstGeom>
              <a:blipFill>
                <a:blip r:embed="rId3"/>
                <a:stretch>
                  <a:fillRect l="-730" t="-11475" b="-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35100" y="3402520"/>
                <a:ext cx="6931660" cy="4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Period is the inverse of frequency,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D5FD0"/>
                        </a:solidFill>
                        <a:latin typeface="Cambria Math" charset="0"/>
                        <a:ea typeface="Palatino Linotype" charset="0"/>
                        <a:cs typeface="Palatino Linotype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2D5FD0"/>
                        </a:solidFill>
                        <a:latin typeface="Cambria Math" charset="0"/>
                        <a:ea typeface="Palatino Linotype" charset="0"/>
                        <a:cs typeface="Palatino Linotype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2D5FD0"/>
                            </a:solidFill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𝜐</m:t>
                        </m:r>
                      </m:den>
                    </m:f>
                    <m:r>
                      <a:rPr lang="en-US" b="0" i="0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2D5FD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Hz</m:t>
                        </m:r>
                      </m:den>
                    </m:f>
                    <m:r>
                      <a:rPr lang="en-US" b="0" i="0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=0.25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s</m:t>
                    </m:r>
                  </m:oMath>
                </a14:m>
                <a:endParaRPr lang="en-US" dirty="0">
                  <a:solidFill>
                    <a:srgbClr val="2D5FD0"/>
                  </a:solidFill>
                  <a:latin typeface="Times New Roman" panose="02020603050405020304" pitchFamily="18" charset="0"/>
                  <a:ea typeface="Palatino Linotype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100" y="3402520"/>
                <a:ext cx="6931660" cy="484941"/>
              </a:xfrm>
              <a:prstGeom prst="rect">
                <a:avLst/>
              </a:prstGeom>
              <a:blipFill>
                <a:blip r:embed="rId4"/>
                <a:stretch>
                  <a:fillRect l="-73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35100" y="4554472"/>
            <a:ext cx="693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D5FD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 amplitude is 0.052 m (the A term in the equation)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75786" y="5391426"/>
                <a:ext cx="3090974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0.026 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0.052 </m:t>
                          </m:r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2D5FD0"/>
                  </a:solidFill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0.5=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2D5FD0"/>
                  </a:solidFill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2D5FD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0.5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=8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</m:oMath>
                  </m:oMathPara>
                </a14:m>
                <a:endParaRPr lang="en-US" b="0" dirty="0">
                  <a:solidFill>
                    <a:srgbClr val="2D5FD0"/>
                  </a:solidFill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=0.021 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786" y="5391426"/>
                <a:ext cx="3090974" cy="1107996"/>
              </a:xfrm>
              <a:prstGeom prst="rect">
                <a:avLst/>
              </a:prstGeom>
              <a:blipFill>
                <a:blip r:embed="rId5"/>
                <a:stretch>
                  <a:fillRect t="-1136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8">
            <a:extLst>
              <a:ext uri="{FF2B5EF4-FFF2-40B4-BE49-F238E27FC236}">
                <a16:creationId xmlns:a16="http://schemas.microsoft.com/office/drawing/2014/main" id="{BD46B8E5-DACE-714A-90E2-529C3BEE347C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6.)</a:t>
            </a:r>
          </a:p>
        </p:txBody>
      </p:sp>
    </p:spTree>
    <p:extLst>
      <p:ext uri="{BB962C8B-B14F-4D97-AF65-F5344CB8AC3E}">
        <p14:creationId xmlns:p14="http://schemas.microsoft.com/office/powerpoint/2010/main" val="26908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539"/>
            <a:ext cx="8229600" cy="1143000"/>
          </a:xfrm>
        </p:spPr>
        <p:txBody>
          <a:bodyPr/>
          <a:lstStyle/>
          <a:p>
            <a:r>
              <a:rPr lang="en-US" dirty="0"/>
              <a:t>A spring/mass problem (13.1)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311900" y="1485900"/>
            <a:ext cx="2667000" cy="1219200"/>
            <a:chOff x="5410200" y="1066800"/>
            <a:chExt cx="2667000" cy="1219200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5410200" y="1143000"/>
              <a:ext cx="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410200" y="1905000"/>
              <a:ext cx="266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858000" y="1524000"/>
              <a:ext cx="457200" cy="381000"/>
            </a:xfrm>
            <a:prstGeom prst="rect">
              <a:avLst/>
            </a:prstGeom>
            <a:solidFill>
              <a:srgbClr val="FF0F0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FF0F09"/>
                </a:solidFill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10200" y="167640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5638800" y="15240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5791200" y="1524000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6019800" y="1524000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6248400" y="1524000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6477000" y="16764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6629400" y="167640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6553200" y="1066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6553200" y="12954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" name="Object 18"/>
            <p:cNvGraphicFramePr>
              <a:graphicFrameLocks noChangeAspect="1"/>
            </p:cNvGraphicFramePr>
            <p:nvPr/>
          </p:nvGraphicFramePr>
          <p:xfrm>
            <a:off x="6629400" y="1066800"/>
            <a:ext cx="762000" cy="184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" name="Equation" r:id="rId3" imgW="635000" imgH="152400" progId="Equation.DSMT4">
                    <p:embed/>
                  </p:oleObj>
                </mc:Choice>
                <mc:Fallback>
                  <p:oleObj name="Equation" r:id="rId3" imgW="635000" imgH="152400" progId="Equation.DSMT4">
                    <p:embed/>
                    <p:pic>
                      <p:nvPicPr>
                        <p:cNvPr id="1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1066800"/>
                          <a:ext cx="762000" cy="184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9"/>
            <p:cNvGraphicFramePr>
              <a:graphicFrameLocks noChangeAspect="1"/>
            </p:cNvGraphicFramePr>
            <p:nvPr/>
          </p:nvGraphicFramePr>
          <p:xfrm>
            <a:off x="6621463" y="1936750"/>
            <a:ext cx="823912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" name="Equation" r:id="rId5" imgW="685800" imgH="203200" progId="Equation.DSMT4">
                    <p:embed/>
                  </p:oleObj>
                </mc:Choice>
                <mc:Fallback>
                  <p:oleObj name="Equation" r:id="rId5" imgW="685800" imgH="203200" progId="Equation.DSMT4">
                    <p:embed/>
                    <p:pic>
                      <p:nvPicPr>
                        <p:cNvPr id="1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1463" y="1936750"/>
                          <a:ext cx="823912" cy="242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0"/>
            <p:cNvGraphicFramePr>
              <a:graphicFrameLocks noChangeAspect="1"/>
            </p:cNvGraphicFramePr>
            <p:nvPr/>
          </p:nvGraphicFramePr>
          <p:xfrm>
            <a:off x="5470525" y="1249363"/>
            <a:ext cx="1006475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3" name="Equation" r:id="rId7" imgW="838200" imgH="165100" progId="Equation.DSMT4">
                    <p:embed/>
                  </p:oleObj>
                </mc:Choice>
                <mc:Fallback>
                  <p:oleObj name="Equation" r:id="rId7" imgW="838200" imgH="165100" progId="Equation.DSMT4">
                    <p:embed/>
                    <p:pic>
                      <p:nvPicPr>
                        <p:cNvPr id="18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0525" y="1249363"/>
                          <a:ext cx="1006475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65101" y="1150805"/>
            <a:ext cx="584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When a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60 kg mass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is attached to a spring with a </a:t>
            </a:r>
            <a:r>
              <a:rPr lang="en-US" alt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spring constant of 130 N/m,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it is </a:t>
            </a:r>
            <a:r>
              <a:rPr lang="en-US" alt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elongated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a distance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0.13 meters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from its equilibrium position.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822960" y="2343225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a.) </a:t>
            </a:r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What is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force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on the mass in this position?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822960" y="3219525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b.) </a:t>
            </a:r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What is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acceleration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of the mass at this point?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822960" y="4146625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c.) </a:t>
            </a:r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The mass is </a:t>
            </a:r>
            <a:r>
              <a:rPr lang="en-US" alt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released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.  What is the </a:t>
            </a:r>
            <a:r>
              <a:rPr lang="en-US" alt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amplitude of the periodic motion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822960" y="5158125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d.) </a:t>
            </a:r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What is the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frequency of the motion?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62100" y="2647675"/>
                <a:ext cx="5816600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2D5FD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𝑠𝑝𝑟𝑖𝑛𝑔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𝑘𝑥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130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0.13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=−16.9 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solidFill>
                    <a:srgbClr val="2D5F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647675"/>
                <a:ext cx="5816600" cy="610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38300" y="3529569"/>
                <a:ext cx="58166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2D5FD0"/>
                                  </a:solidFill>
                                  <a:latin typeface="Cambria Math" charset="0"/>
                                </a:rPr>
                                <m:t>𝑠𝑝𝑟𝑖𝑛𝑔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solidFill>
                                <a:srgbClr val="2D5FD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−16.9 </m:t>
                          </m:r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60 </m:t>
                          </m:r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𝑘𝑔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=−0.28 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2D5F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529569"/>
                <a:ext cx="5816600" cy="667683"/>
              </a:xfrm>
              <a:prstGeom prst="rect">
                <a:avLst/>
              </a:prstGeom>
              <a:blipFill>
                <a:blip r:embed="rId10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157468" y="4439779"/>
            <a:ext cx="751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D5FD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Amplitude is the maximum distance from equilibrium; since it was initially displaced 0.13 m, that will be the amplitude of its vibration.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1333" y="5515942"/>
                <a:ext cx="4580118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sz="2000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rgbClr val="2D5FD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000" b="0" i="1" smtClean="0">
                            <a:solidFill>
                              <a:srgbClr val="2D5FD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</m:rad>
                    <m:r>
                      <a:rPr lang="en-US" sz="2000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rgbClr val="2D5FD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2D5FD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2D5FD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130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2D5FD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2D5FD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2D5FD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𝑚</m:t>
                                </m:r>
                              </m:den>
                            </m:f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2D5FD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60 </m:t>
                            </m:r>
                            <m:r>
                              <a:rPr lang="en-US" sz="2000" b="0" i="1" smtClean="0">
                                <a:solidFill>
                                  <a:srgbClr val="2D5FD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𝑘𝑔</m:t>
                            </m:r>
                          </m:den>
                        </m:f>
                      </m:e>
                    </m:rad>
                    <m:r>
                      <a:rPr lang="en-US" sz="2000" b="0" i="1" smtClean="0">
                        <a:solidFill>
                          <a:srgbClr val="2D5FD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2D5FD0"/>
                    </a:solidFill>
                    <a:latin typeface="Times New Roman" panose="02020603050405020304" pitchFamily="18" charset="0"/>
                    <a:ea typeface="Cambria" charset="0"/>
                    <a:cs typeface="Times New Roman" panose="02020603050405020304" pitchFamily="18" charset="0"/>
                  </a:rPr>
                  <a:t>1.47 rad/sec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3" y="5515942"/>
                <a:ext cx="4580118" cy="10016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11763" y="5720556"/>
                <a:ext cx="3767137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2D5FD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𝜐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solidFill>
                                <a:srgbClr val="2D5FD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1.47 </m:t>
                          </m:r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𝑟𝑎𝑑</m:t>
                          </m:r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𝑠𝑒𝑐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2D5FD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=0.23 </m:t>
                      </m:r>
                      <m:r>
                        <a:rPr lang="en-US" b="0" i="1" smtClean="0">
                          <a:solidFill>
                            <a:srgbClr val="2D5FD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𝐻𝑧</m:t>
                      </m:r>
                    </m:oMath>
                  </m:oMathPara>
                </a14:m>
                <a:endParaRPr lang="en-US" dirty="0">
                  <a:solidFill>
                    <a:srgbClr val="2D5FD0"/>
                  </a:solidFill>
                  <a:latin typeface="Times New Roman" panose="02020603050405020304" pitchFamily="18" charset="0"/>
                  <a:ea typeface="Cambria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763" y="5720556"/>
                <a:ext cx="3767137" cy="618374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4754492" y="5933191"/>
            <a:ext cx="370840" cy="226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8F93E01E-D240-9F41-85BA-7C241D6EF95E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7.)</a:t>
            </a:r>
          </a:p>
        </p:txBody>
      </p:sp>
    </p:spTree>
    <p:extLst>
      <p:ext uri="{BB962C8B-B14F-4D97-AF65-F5344CB8AC3E}">
        <p14:creationId xmlns:p14="http://schemas.microsoft.com/office/powerpoint/2010/main" val="26947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8038"/>
          </a:xfrm>
        </p:spPr>
        <p:txBody>
          <a:bodyPr>
            <a:normAutofit/>
          </a:bodyPr>
          <a:lstStyle/>
          <a:p>
            <a:r>
              <a:rPr lang="en-US" dirty="0"/>
              <a:t>A slightly more complex one</a:t>
            </a:r>
            <a:r>
              <a:rPr lang="mr-IN" dirty="0"/>
              <a:t>…</a:t>
            </a:r>
            <a:r>
              <a:rPr lang="en-US" dirty="0"/>
              <a:t>(13.31)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377622" y="13970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377622" y="21590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825422" y="1778000"/>
            <a:ext cx="457200" cy="381000"/>
          </a:xfrm>
          <a:prstGeom prst="rect">
            <a:avLst/>
          </a:prstGeom>
          <a:solidFill>
            <a:srgbClr val="FF0F0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0F09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377622" y="1930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6606222" y="17780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758622" y="17780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6987222" y="17780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7215822" y="17780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7444422" y="19304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7596822" y="1930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7520622" y="1320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7520622" y="1549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7665085" y="1320800"/>
          <a:ext cx="625475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3" imgW="520700" imgH="152400" progId="Equation.DSMT4">
                  <p:embed/>
                </p:oleObj>
              </mc:Choice>
              <mc:Fallback>
                <p:oleObj name="Equation" r:id="rId3" imgW="520700" imgH="1524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5085" y="1320800"/>
                        <a:ext cx="625475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7634922" y="2190750"/>
          <a:ext cx="731838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5" imgW="609600" imgH="203200" progId="Equation.DSMT4">
                  <p:embed/>
                </p:oleObj>
              </mc:Choice>
              <mc:Fallback>
                <p:oleObj name="Equation" r:id="rId5" imgW="609600" imgH="20320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4922" y="2190750"/>
                        <a:ext cx="731838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6522085" y="1503363"/>
          <a:ext cx="8382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7" imgW="698500" imgH="165100" progId="Equation.DSMT4">
                  <p:embed/>
                </p:oleObj>
              </mc:Choice>
              <mc:Fallback>
                <p:oleObj name="Equation" r:id="rId7" imgW="698500" imgH="165100" progId="Equation.DSMT4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085" y="1503363"/>
                        <a:ext cx="8382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10706" y="1281154"/>
            <a:ext cx="52743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When a 2 kg mass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is attached to a spring with a </a:t>
            </a:r>
            <a:r>
              <a:rPr lang="en-US" alt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spring constant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of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5 N/m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is </a:t>
            </a:r>
            <a:r>
              <a:rPr lang="en-US" alt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elongated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a </a:t>
            </a:r>
            <a:r>
              <a:rPr lang="en-US" alt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distance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3 meters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from its equilibrium position and is released at t=0: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822960" y="3006725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a.) </a:t>
            </a:r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What is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force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3.5 seconds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after release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822960" y="3764478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b.) </a:t>
            </a:r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Through how many cycles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does the </a:t>
            </a:r>
            <a:r>
              <a:rPr lang="en-US" altLang="en-US" sz="2000" dirty="0">
                <a:solidFill>
                  <a:srgbClr val="3063D5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body oscillate in 3.5 seconds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26916" y="4892761"/>
            <a:ext cx="659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Hint: </a:t>
            </a:r>
            <a:r>
              <a:rPr lang="en-US" i="1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you need to find the function that will describe this motion</a:t>
            </a:r>
            <a:r>
              <a:rPr lang="mr-IN" i="1" dirty="0">
                <a:latin typeface="Times New Roman" panose="02020603050405020304" pitchFamily="18" charset="0"/>
                <a:ea typeface="Palatino Linotype" charset="0"/>
                <a:cs typeface="Palatino Linotype" charset="0"/>
              </a:rPr>
              <a:t>…</a:t>
            </a:r>
            <a:endParaRPr lang="en-US" i="1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1" y="5990266"/>
            <a:ext cx="4785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See solution on class Website</a:t>
            </a:r>
            <a:r>
              <a:rPr lang="mr-IN" sz="1600" i="1" dirty="0">
                <a:latin typeface="Times New Roman" panose="02020603050405020304" pitchFamily="18" charset="0"/>
                <a:ea typeface="Palatino Linotype" charset="0"/>
                <a:cs typeface="Palatino Linotype" charset="0"/>
              </a:rPr>
              <a:t>–</a:t>
            </a:r>
            <a:r>
              <a:rPr lang="en-US" sz="1600" i="1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or notes from class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786A4FA5-427C-5C4C-A972-E5C08C20D3A8}"/>
              </a:ext>
            </a:extLst>
          </p:cNvPr>
          <p:cNvSpPr txBox="1"/>
          <p:nvPr/>
        </p:nvSpPr>
        <p:spPr>
          <a:xfrm>
            <a:off x="8690758" y="6444862"/>
            <a:ext cx="45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8.)</a:t>
            </a:r>
          </a:p>
        </p:txBody>
      </p:sp>
    </p:spTree>
    <p:extLst>
      <p:ext uri="{BB962C8B-B14F-4D97-AF65-F5344CB8AC3E}">
        <p14:creationId xmlns:p14="http://schemas.microsoft.com/office/powerpoint/2010/main" val="218373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33618</TotalTime>
  <Words>1795</Words>
  <Application>Microsoft Macintosh PowerPoint</Application>
  <PresentationFormat>On-screen Show (4:3)</PresentationFormat>
  <Paragraphs>165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Apple Chancery</vt:lpstr>
      <vt:lpstr>Apple Chancery</vt:lpstr>
      <vt:lpstr>Arial</vt:lpstr>
      <vt:lpstr>Calibri</vt:lpstr>
      <vt:lpstr>Cambria Math</vt:lpstr>
      <vt:lpstr>Gill Sans</vt:lpstr>
      <vt:lpstr>Lucida Grande</vt:lpstr>
      <vt:lpstr>Palatino Linotype</vt:lpstr>
      <vt:lpstr>Times New Roman</vt:lpstr>
      <vt:lpstr>Office Theme</vt:lpstr>
      <vt:lpstr>Equation</vt:lpstr>
      <vt:lpstr>Equation.DSMT4</vt:lpstr>
      <vt:lpstr>General announcements</vt:lpstr>
      <vt:lpstr>Summing up the important equations:</vt:lpstr>
      <vt:lpstr>Energy in a Simple Harmonic Oscillation</vt:lpstr>
      <vt:lpstr>PowerPoint Presentation</vt:lpstr>
      <vt:lpstr>PowerPoint Presentation</vt:lpstr>
      <vt:lpstr>Looking for patterns…</vt:lpstr>
      <vt:lpstr>A Problem…(13.28)</vt:lpstr>
      <vt:lpstr>A spring/mass problem (13.1)</vt:lpstr>
      <vt:lpstr>A slightly more complex one…(13.31)</vt:lpstr>
      <vt:lpstr>More with the phase shift…</vt:lpstr>
      <vt:lpstr>Another one…</vt:lpstr>
      <vt:lpstr>And lastly…</vt:lpstr>
      <vt:lpstr>Some interesting points…</vt:lpstr>
      <vt:lpstr>Pendulum</vt:lpstr>
      <vt:lpstr>Pendulum</vt:lpstr>
      <vt:lpstr>PowerPoint Presentation</vt:lpstr>
      <vt:lpstr>Answers to previous slide</vt:lpstr>
    </vt:vector>
  </TitlesOfParts>
  <Company>Polytechnic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Microsoft Office User</cp:lastModifiedBy>
  <cp:revision>732</cp:revision>
  <cp:lastPrinted>2021-01-22T21:12:15Z</cp:lastPrinted>
  <dcterms:created xsi:type="dcterms:W3CDTF">2017-08-16T17:34:12Z</dcterms:created>
  <dcterms:modified xsi:type="dcterms:W3CDTF">2021-01-22T21:14:57Z</dcterms:modified>
</cp:coreProperties>
</file>